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51" r:id="rId5"/>
    <p:sldMasterId id="2147483752" r:id="rId6"/>
    <p:sldMasterId id="2147483753" r:id="rId7"/>
    <p:sldMasterId id="2147483754"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Lst>
  <p:sldSz cy="5143500" cx="9144000"/>
  <p:notesSz cx="6858000" cy="9144000"/>
  <p:embeddedFontLst>
    <p:embeddedFont>
      <p:font typeface="Anton"/>
      <p:regular r:id="rId79"/>
    </p:embeddedFont>
    <p:embeddedFont>
      <p:font typeface="Didact Gothic"/>
      <p:regular r:id="rId80"/>
    </p:embeddedFont>
    <p:embeddedFont>
      <p:font typeface="Helvetica Neue Light"/>
      <p:regular r:id="rId81"/>
      <p:bold r:id="rId82"/>
      <p:italic r:id="rId83"/>
      <p:boldItalic r:id="rId84"/>
    </p:embeddedFont>
    <p:embeddedFont>
      <p:font typeface="DM Sans"/>
      <p:regular r:id="rId85"/>
      <p:bold r:id="rId86"/>
      <p:italic r:id="rId87"/>
      <p:boldItalic r:id="rId8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3">
          <p15:clr>
            <a:srgbClr val="A4A3A4"/>
          </p15:clr>
        </p15:guide>
        <p15:guide id="2" pos="288">
          <p15:clr>
            <a:srgbClr val="A4A3A4"/>
          </p15:clr>
        </p15:guide>
        <p15:guide id="3" pos="5459">
          <p15:clr>
            <a:srgbClr val="9AA0A6"/>
          </p15:clr>
        </p15:guide>
        <p15:guide id="4" orient="horz" pos="289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4E57463-236C-4FE6-9C6C-CD7B15EF76E8}">
  <a:tblStyle styleId="{64E57463-236C-4FE6-9C6C-CD7B15EF76E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3" orient="horz"/>
        <p:guide pos="288"/>
        <p:guide pos="5459"/>
        <p:guide pos="2891"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84" Type="http://schemas.openxmlformats.org/officeDocument/2006/relationships/font" Target="fonts/HelveticaNeueLight-boldItalic.fntdata"/><Relationship Id="rId83" Type="http://schemas.openxmlformats.org/officeDocument/2006/relationships/font" Target="fonts/HelveticaNeueLight-italic.fntdata"/><Relationship Id="rId42" Type="http://schemas.openxmlformats.org/officeDocument/2006/relationships/slide" Target="slides/slide33.xml"/><Relationship Id="rId86" Type="http://schemas.openxmlformats.org/officeDocument/2006/relationships/font" Target="fonts/DMSans-bold.fntdata"/><Relationship Id="rId41" Type="http://schemas.openxmlformats.org/officeDocument/2006/relationships/slide" Target="slides/slide32.xml"/><Relationship Id="rId85" Type="http://schemas.openxmlformats.org/officeDocument/2006/relationships/font" Target="fonts/DMSans-regular.fntdata"/><Relationship Id="rId44" Type="http://schemas.openxmlformats.org/officeDocument/2006/relationships/slide" Target="slides/slide35.xml"/><Relationship Id="rId88" Type="http://schemas.openxmlformats.org/officeDocument/2006/relationships/font" Target="fonts/DMSans-boldItalic.fntdata"/><Relationship Id="rId43" Type="http://schemas.openxmlformats.org/officeDocument/2006/relationships/slide" Target="slides/slide34.xml"/><Relationship Id="rId87" Type="http://schemas.openxmlformats.org/officeDocument/2006/relationships/font" Target="fonts/DMSans-italic.fntdata"/><Relationship Id="rId46" Type="http://schemas.openxmlformats.org/officeDocument/2006/relationships/slide" Target="slides/slide37.xml"/><Relationship Id="rId45" Type="http://schemas.openxmlformats.org/officeDocument/2006/relationships/slide" Target="slides/slide36.xml"/><Relationship Id="rId80" Type="http://schemas.openxmlformats.org/officeDocument/2006/relationships/font" Target="fonts/DidactGothic-regular.fntdata"/><Relationship Id="rId82" Type="http://schemas.openxmlformats.org/officeDocument/2006/relationships/font" Target="fonts/HelveticaNeueLight-bold.fntdata"/><Relationship Id="rId81" Type="http://schemas.openxmlformats.org/officeDocument/2006/relationships/font" Target="fonts/HelveticaNeueLigh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slide" Target="slides/slide64.xml"/><Relationship Id="rId72" Type="http://schemas.openxmlformats.org/officeDocument/2006/relationships/slide" Target="slides/slide63.xml"/><Relationship Id="rId31" Type="http://schemas.openxmlformats.org/officeDocument/2006/relationships/slide" Target="slides/slide22.xml"/><Relationship Id="rId75" Type="http://schemas.openxmlformats.org/officeDocument/2006/relationships/slide" Target="slides/slide66.xml"/><Relationship Id="rId30" Type="http://schemas.openxmlformats.org/officeDocument/2006/relationships/slide" Target="slides/slide21.xml"/><Relationship Id="rId74" Type="http://schemas.openxmlformats.org/officeDocument/2006/relationships/slide" Target="slides/slide65.xml"/><Relationship Id="rId33" Type="http://schemas.openxmlformats.org/officeDocument/2006/relationships/slide" Target="slides/slide24.xml"/><Relationship Id="rId77" Type="http://schemas.openxmlformats.org/officeDocument/2006/relationships/slide" Target="slides/slide68.xml"/><Relationship Id="rId32" Type="http://schemas.openxmlformats.org/officeDocument/2006/relationships/slide" Target="slides/slide23.xml"/><Relationship Id="rId76" Type="http://schemas.openxmlformats.org/officeDocument/2006/relationships/slide" Target="slides/slide67.xml"/><Relationship Id="rId35" Type="http://schemas.openxmlformats.org/officeDocument/2006/relationships/slide" Target="slides/slide26.xml"/><Relationship Id="rId79" Type="http://schemas.openxmlformats.org/officeDocument/2006/relationships/font" Target="fonts/Anton-regular.fntdata"/><Relationship Id="rId34" Type="http://schemas.openxmlformats.org/officeDocument/2006/relationships/slide" Target="slides/slide25.xml"/><Relationship Id="rId78" Type="http://schemas.openxmlformats.org/officeDocument/2006/relationships/slide" Target="slides/slide69.xml"/><Relationship Id="rId71" Type="http://schemas.openxmlformats.org/officeDocument/2006/relationships/slide" Target="slides/slide62.xml"/><Relationship Id="rId70" Type="http://schemas.openxmlformats.org/officeDocument/2006/relationships/slide" Target="slides/slide61.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68" Type="http://schemas.openxmlformats.org/officeDocument/2006/relationships/slide" Target="slides/slide59.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slide" Target="slides/slide60.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16c40aca8a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16c40aca8a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Editar: nombre del curso</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4025524f9c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4025524f9c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título y descripción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4025524f9c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4025524f9c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4025524f9c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14025524f9c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4025524f9c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14025524f9c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13ef3254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13ef3254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número y nombre de clase donde se plantea el segundo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4025524f9c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4025524f9c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título y descripción</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4025524f9c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4025524f9c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13ef32546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13ef32546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número y nombre de clase donde se plantea el tercer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13fc94854d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13fc94854d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título y descripción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3fc94854d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13fc94854d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500a73d5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500a73d5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13fc94854d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13fc94854d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13fc94854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13fc94854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número y nombre de clase donde se plantea el tercer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3fc94854d3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13fc94854d3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título y descripción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3fc94854d3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13fc94854d3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3fc94854d3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13fc94854d3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3fc94854d3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13fc94854d3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número y nombre de clase donde se plantea el tercer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13fc94854d3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13fc94854d3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título y descripción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3fc94854d3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13fc94854d3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13fc94854d3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13fc94854d3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número y nombre de clase donde se plantea el tercer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13fc94854d3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13fc94854d3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título y descripción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500a73d50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500a73d50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13fc94854d3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13fc94854d3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13fc94854d3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0" name="Google Shape;700;g13fc94854d3_0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13fc94854d3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13fc94854d3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número y nombre de clase donde se plantea el tercer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13fc94854d3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13fc94854d3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título y descripción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13fc94854d3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13fc94854d3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13fc94854d3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13fc94854d3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13fc94854d3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13fc94854d3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número y nombre de clase donde se plantea el tercer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13fc94854d3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13fc94854d3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título y descripción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3fc94854d3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3fc94854d3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13fc94854d3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13fc94854d3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16c40aca8a_0_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16c40aca8a_0_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Editar: número de clases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13fc94854d3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13fc94854d3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número y nombre de clase donde se plantea el tercer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13fc94854d3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13fc94854d3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título y descripción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14202d9fec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14202d9fec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14202d9fece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14202d9fece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14202d9fece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14202d9fece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14202d9fece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14202d9fece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número y nombre de clase donde se plantea el tercer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14202d9fece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14202d9fece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título y descripción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14202d9fece_2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14202d9fece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14202d9fece_2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14202d9fece_2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número y nombre de clase donde se plantea el tercer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14202d9fece_2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14202d9fece_2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título y descripción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48a6cf1ebc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48a6cf1ebc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Me encantó esto!!!</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14202d9fece_2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14202d9fece_2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14202d9fece_2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14202d9fece_2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número y nombre de clase donde se plantea el tercer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14202d9fece_2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14202d9fece_2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título y descripción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14202d9fece_2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14202d9fece_2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14202d9fece_2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14202d9fece_2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14202d9fece_2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14202d9fece_2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14202d9fece_2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14202d9fece_2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número y nombre de clase donde se plantea el tercer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14202d9fece_2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14202d9fece_2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título y descripción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14202d9fece_2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14202d9fece_2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14202d9fece_2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14202d9fece_2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14b6c90cd5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14b6c90cd5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14202d9fece_2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14202d9fece_2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número y nombre de clase donde se plantea el tercer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14202d9fece_2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14202d9fece_2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título y descripción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14202d9fece_2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14202d9fece_2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14202d9fece_2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14202d9fece_2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número y nombre de clase donde se plantea el tercer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14202d9fece_2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14202d9fece_2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título y descripción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14202d9fece_2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14202d9fece_2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14202d9fece_2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14202d9fece_2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número y nombre de clase donde se plantea el tercer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14202d9fece_2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14202d9fece_2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título y descripción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14202d9fece_2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14202d9fece_2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114b6c90cd5_0_1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114b6c90cd5_0_1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latin typeface="DM Sans"/>
                <a:ea typeface="DM Sans"/>
                <a:cs typeface="DM Sans"/>
                <a:sym typeface="DM Sans"/>
              </a:rPr>
              <a:t>No se edita</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13ef32546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13ef32546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Editar título y descripción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4025524f9c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4025524f9c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4025524f9c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4025524f9c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7.png"/><Relationship Id="rId3" Type="http://schemas.openxmlformats.org/officeDocument/2006/relationships/image" Target="../media/image24.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7.png"/><Relationship Id="rId3" Type="http://schemas.openxmlformats.org/officeDocument/2006/relationships/image" Target="../media/image24.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2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3.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 Id="rId3" Type="http://schemas.openxmlformats.org/officeDocument/2006/relationships/image" Target="../media/image3.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 Id="rId3" Type="http://schemas.openxmlformats.org/officeDocument/2006/relationships/image" Target="../media/image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3.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3.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8.png"/><Relationship Id="rId3" Type="http://schemas.openxmlformats.org/officeDocument/2006/relationships/image" Target="../media/image24.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0.png"/><Relationship Id="rId3" Type="http://schemas.openxmlformats.org/officeDocument/2006/relationships/image" Target="../media/image24.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7.png"/><Relationship Id="rId3" Type="http://schemas.openxmlformats.org/officeDocument/2006/relationships/image" Target="../media/image24.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 Id="rId3" Type="http://schemas.openxmlformats.org/officeDocument/2006/relationships/image" Target="../media/image24.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3.png"/><Relationship Id="rId3" Type="http://schemas.openxmlformats.org/officeDocument/2006/relationships/image" Target="../media/image1.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334" name="Shape 334"/>
        <p:cNvGrpSpPr/>
        <p:nvPr/>
      </p:nvGrpSpPr>
      <p:grpSpPr>
        <a:xfrm>
          <a:off x="0" y="0"/>
          <a:ext cx="0" cy="0"/>
          <a:chOff x="0" y="0"/>
          <a:chExt cx="0" cy="0"/>
        </a:xfrm>
      </p:grpSpPr>
      <p:pic>
        <p:nvPicPr>
          <p:cNvPr id="335" name="Google Shape;335;p10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2">
    <p:spTree>
      <p:nvGrpSpPr>
        <p:cNvPr id="336" name="Shape 336"/>
        <p:cNvGrpSpPr/>
        <p:nvPr/>
      </p:nvGrpSpPr>
      <p:grpSpPr>
        <a:xfrm>
          <a:off x="0" y="0"/>
          <a:ext cx="0" cy="0"/>
          <a:chOff x="0" y="0"/>
          <a:chExt cx="0" cy="0"/>
        </a:xfrm>
      </p:grpSpPr>
      <p:sp>
        <p:nvSpPr>
          <p:cNvPr id="337" name="Google Shape;337;p10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38" name="Google Shape;338;p10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339" name="Google Shape;339;p1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340" name="Shape 340"/>
        <p:cNvGrpSpPr/>
        <p:nvPr/>
      </p:nvGrpSpPr>
      <p:grpSpPr>
        <a:xfrm>
          <a:off x="0" y="0"/>
          <a:ext cx="0" cy="0"/>
          <a:chOff x="0" y="0"/>
          <a:chExt cx="0" cy="0"/>
        </a:xfrm>
      </p:grpSpPr>
      <p:pic>
        <p:nvPicPr>
          <p:cNvPr id="341" name="Google Shape;341;p10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2">
    <p:bg>
      <p:bgPr>
        <a:blipFill>
          <a:blip r:embed="rId2">
            <a:alphaModFix/>
          </a:blip>
          <a:stretch>
            <a:fillRect/>
          </a:stretch>
        </a:blipFill>
      </p:bgPr>
    </p:bg>
    <p:spTree>
      <p:nvGrpSpPr>
        <p:cNvPr id="342" name="Shape 342"/>
        <p:cNvGrpSpPr/>
        <p:nvPr/>
      </p:nvGrpSpPr>
      <p:grpSpPr>
        <a:xfrm>
          <a:off x="0" y="0"/>
          <a:ext cx="0" cy="0"/>
          <a:chOff x="0" y="0"/>
          <a:chExt cx="0" cy="0"/>
        </a:xfrm>
      </p:grpSpPr>
      <p:sp>
        <p:nvSpPr>
          <p:cNvPr id="343" name="Google Shape;343;p10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4" name="Google Shape;344;p10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2">
  <p:cSld name="TITLE_AND_BODY_12">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3" name="Google Shape;53;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7">
  <p:cSld name="TITLE_7">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58" name="Shape 58"/>
        <p:cNvGrpSpPr/>
        <p:nvPr/>
      </p:nvGrpSpPr>
      <p:grpSpPr>
        <a:xfrm>
          <a:off x="0" y="0"/>
          <a:ext cx="0" cy="0"/>
          <a:chOff x="0" y="0"/>
          <a:chExt cx="0" cy="0"/>
        </a:xfrm>
      </p:grpSpPr>
      <p:pic>
        <p:nvPicPr>
          <p:cNvPr id="59" name="Google Shape;59;p15"/>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60" name="Shape 60"/>
        <p:cNvGrpSpPr/>
        <p:nvPr/>
      </p:nvGrpSpPr>
      <p:grpSpPr>
        <a:xfrm>
          <a:off x="0" y="0"/>
          <a:ext cx="0" cy="0"/>
          <a:chOff x="0" y="0"/>
          <a:chExt cx="0" cy="0"/>
        </a:xfrm>
      </p:grpSpPr>
      <p:pic>
        <p:nvPicPr>
          <p:cNvPr id="61" name="Google Shape;61;p16"/>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id="63" name="Google Shape;63;p1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x">
  <p:cSld name="TITLE_AND_BODY">
    <p:bg>
      <p:bgPr>
        <a:solidFill>
          <a:schemeClr val="dk1"/>
        </a:solidFill>
      </p:bgPr>
    </p:bg>
    <p:spTree>
      <p:nvGrpSpPr>
        <p:cNvPr id="65" name="Shape 65"/>
        <p:cNvGrpSpPr/>
        <p:nvPr/>
      </p:nvGrpSpPr>
      <p:grpSpPr>
        <a:xfrm>
          <a:off x="0" y="0"/>
          <a:ext cx="0" cy="0"/>
          <a:chOff x="0" y="0"/>
          <a:chExt cx="0" cy="0"/>
        </a:xfrm>
      </p:grpSpPr>
      <p:pic>
        <p:nvPicPr>
          <p:cNvPr id="66" name="Google Shape;66;p19"/>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20"/>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6">
  <p:cSld name="CUSTOM_36">
    <p:spTree>
      <p:nvGrpSpPr>
        <p:cNvPr id="69" name="Shape 69"/>
        <p:cNvGrpSpPr/>
        <p:nvPr/>
      </p:nvGrpSpPr>
      <p:grpSpPr>
        <a:xfrm>
          <a:off x="0" y="0"/>
          <a:ext cx="0" cy="0"/>
          <a:chOff x="0" y="0"/>
          <a:chExt cx="0" cy="0"/>
        </a:xfrm>
      </p:grpSpPr>
      <p:sp>
        <p:nvSpPr>
          <p:cNvPr id="70" name="Google Shape;70;p21"/>
          <p:cNvSpPr/>
          <p:nvPr/>
        </p:nvSpPr>
        <p:spPr>
          <a:xfrm>
            <a:off x="3626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 name="Google Shape;71;p21"/>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72" name="Google Shape;72;p21"/>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 name="Google Shape;73;p21"/>
          <p:cNvCxnSpPr/>
          <p:nvPr/>
        </p:nvCxnSpPr>
        <p:spPr>
          <a:xfrm>
            <a:off x="37611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4" name="Google Shape;74;p21"/>
          <p:cNvCxnSpPr/>
          <p:nvPr/>
        </p:nvCxnSpPr>
        <p:spPr>
          <a:xfrm>
            <a:off x="37611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5" name="Google Shape;75;p21"/>
          <p:cNvCxnSpPr/>
          <p:nvPr/>
        </p:nvCxnSpPr>
        <p:spPr>
          <a:xfrm>
            <a:off x="37611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76" name="Google Shape;76;p21"/>
          <p:cNvCxnSpPr/>
          <p:nvPr/>
        </p:nvCxnSpPr>
        <p:spPr>
          <a:xfrm>
            <a:off x="37611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77" name="Google Shape;77;p21"/>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78" name="Google Shape;78;p21"/>
          <p:cNvSpPr/>
          <p:nvPr/>
        </p:nvSpPr>
        <p:spPr>
          <a:xfrm>
            <a:off x="1243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9" name="Google Shape;79;p21"/>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 name="Google Shape;80;p21"/>
          <p:cNvCxnSpPr/>
          <p:nvPr/>
        </p:nvCxnSpPr>
        <p:spPr>
          <a:xfrm>
            <a:off x="1377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81" name="Google Shape;81;p21"/>
          <p:cNvCxnSpPr/>
          <p:nvPr/>
        </p:nvCxnSpPr>
        <p:spPr>
          <a:xfrm>
            <a:off x="1377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82" name="Google Shape;82;p21"/>
          <p:cNvCxnSpPr/>
          <p:nvPr/>
        </p:nvCxnSpPr>
        <p:spPr>
          <a:xfrm>
            <a:off x="1377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83" name="Google Shape;83;p21"/>
          <p:cNvCxnSpPr/>
          <p:nvPr/>
        </p:nvCxnSpPr>
        <p:spPr>
          <a:xfrm>
            <a:off x="1377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84" name="Google Shape;84;p21"/>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85" name="Google Shape;85;p21"/>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6" name="Google Shape;86;p21"/>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7" name="Google Shape;87;p21"/>
          <p:cNvCxnSpPr/>
          <p:nvPr/>
        </p:nvCxnSpPr>
        <p:spPr>
          <a:xfrm>
            <a:off x="6144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88" name="Google Shape;88;p21"/>
          <p:cNvCxnSpPr/>
          <p:nvPr/>
        </p:nvCxnSpPr>
        <p:spPr>
          <a:xfrm>
            <a:off x="6144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89" name="Google Shape;89;p21"/>
          <p:cNvCxnSpPr/>
          <p:nvPr/>
        </p:nvCxnSpPr>
        <p:spPr>
          <a:xfrm>
            <a:off x="6144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90" name="Google Shape;90;p21"/>
          <p:cNvCxnSpPr/>
          <p:nvPr/>
        </p:nvCxnSpPr>
        <p:spPr>
          <a:xfrm>
            <a:off x="6144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91" name="Google Shape;91;p21"/>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92" name="Google Shape;92;p21"/>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s-419"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
  <p:cSld name="CUSTOM_2">
    <p:bg>
      <p:bgPr>
        <a:blipFill>
          <a:blip r:embed="rId2">
            <a:alphaModFix/>
          </a:blip>
          <a:stretch>
            <a:fillRect/>
          </a:stretch>
        </a:blipFill>
      </p:bgPr>
    </p:bg>
    <p:spTree>
      <p:nvGrpSpPr>
        <p:cNvPr id="93" name="Shape 93"/>
        <p:cNvGrpSpPr/>
        <p:nvPr/>
      </p:nvGrpSpPr>
      <p:grpSpPr>
        <a:xfrm>
          <a:off x="0" y="0"/>
          <a:ext cx="0" cy="0"/>
          <a:chOff x="0" y="0"/>
          <a:chExt cx="0" cy="0"/>
        </a:xfrm>
      </p:grpSpPr>
      <p:sp>
        <p:nvSpPr>
          <p:cNvPr id="94" name="Google Shape;94;p22"/>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4">
  <p:cSld name="CUSTOM_3">
    <p:bg>
      <p:bgPr>
        <a:gradFill>
          <a:gsLst>
            <a:gs pos="0">
              <a:srgbClr val="E0FF00"/>
            </a:gs>
            <a:gs pos="100000">
              <a:srgbClr val="3CEFAB"/>
            </a:gs>
          </a:gsLst>
          <a:lin ang="10801400" scaled="0"/>
        </a:gradFill>
      </p:bgPr>
    </p:bg>
    <p:spTree>
      <p:nvGrpSpPr>
        <p:cNvPr id="95" name="Shape 95"/>
        <p:cNvGrpSpPr/>
        <p:nvPr/>
      </p:nvGrpSpPr>
      <p:grpSpPr>
        <a:xfrm>
          <a:off x="0" y="0"/>
          <a:ext cx="0" cy="0"/>
          <a:chOff x="0" y="0"/>
          <a:chExt cx="0" cy="0"/>
        </a:xfrm>
      </p:grpSpPr>
      <p:sp>
        <p:nvSpPr>
          <p:cNvPr id="96" name="Google Shape;96;p23"/>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5">
  <p:cSld name="CUSTOM_4">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24"/>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6">
  <p:cSld name="CUSTOM_5">
    <p:bg>
      <p:bgPr>
        <a:gradFill>
          <a:gsLst>
            <a:gs pos="0">
              <a:srgbClr val="EF89D2"/>
            </a:gs>
            <a:gs pos="100000">
              <a:srgbClr val="E0FF00"/>
            </a:gs>
          </a:gsLst>
          <a:lin ang="10801400" scaled="0"/>
        </a:gradFill>
      </p:bgPr>
    </p:bg>
    <p:spTree>
      <p:nvGrpSpPr>
        <p:cNvPr id="99" name="Shape 99"/>
        <p:cNvGrpSpPr/>
        <p:nvPr/>
      </p:nvGrpSpPr>
      <p:grpSpPr>
        <a:xfrm>
          <a:off x="0" y="0"/>
          <a:ext cx="0" cy="0"/>
          <a:chOff x="0" y="0"/>
          <a:chExt cx="0" cy="0"/>
        </a:xfrm>
      </p:grpSpPr>
      <p:sp>
        <p:nvSpPr>
          <p:cNvPr id="100" name="Google Shape;100;p25"/>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8">
  <p:cSld name="CUSTOM_7">
    <p:spTree>
      <p:nvGrpSpPr>
        <p:cNvPr id="101" name="Shape 101"/>
        <p:cNvGrpSpPr/>
        <p:nvPr/>
      </p:nvGrpSpPr>
      <p:grpSpPr>
        <a:xfrm>
          <a:off x="0" y="0"/>
          <a:ext cx="0" cy="0"/>
          <a:chOff x="0" y="0"/>
          <a:chExt cx="0" cy="0"/>
        </a:xfrm>
      </p:grpSpPr>
      <p:pic>
        <p:nvPicPr>
          <p:cNvPr id="102" name="Google Shape;102;p26"/>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103" name="Google Shape;103;p26"/>
          <p:cNvSpPr txBox="1"/>
          <p:nvPr>
            <p:ph type="title"/>
          </p:nvPr>
        </p:nvSpPr>
        <p:spPr>
          <a:xfrm>
            <a:off x="761250" y="3709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4" name="Google Shape;104;p26"/>
          <p:cNvSpPr txBox="1"/>
          <p:nvPr>
            <p:ph idx="1" type="body"/>
          </p:nvPr>
        </p:nvSpPr>
        <p:spPr>
          <a:xfrm>
            <a:off x="857250" y="17817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7">
  <p:cSld name="CUSTOM_8">
    <p:bg>
      <p:bgPr>
        <a:solidFill>
          <a:srgbClr val="3CEFAB"/>
        </a:solidFill>
      </p:bgPr>
    </p:bg>
    <p:spTree>
      <p:nvGrpSpPr>
        <p:cNvPr id="105" name="Shape 105"/>
        <p:cNvGrpSpPr/>
        <p:nvPr/>
      </p:nvGrpSpPr>
      <p:grpSpPr>
        <a:xfrm>
          <a:off x="0" y="0"/>
          <a:ext cx="0" cy="0"/>
          <a:chOff x="0" y="0"/>
          <a:chExt cx="0" cy="0"/>
        </a:xfrm>
      </p:grpSpPr>
      <p:pic>
        <p:nvPicPr>
          <p:cNvPr id="106" name="Google Shape;106;p27"/>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107" name="Google Shape;107;p27"/>
          <p:cNvSpPr txBox="1"/>
          <p:nvPr>
            <p:ph type="title"/>
          </p:nvPr>
        </p:nvSpPr>
        <p:spPr>
          <a:xfrm>
            <a:off x="761250" y="1361525"/>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8" name="Google Shape;108;p27"/>
          <p:cNvSpPr txBox="1"/>
          <p:nvPr>
            <p:ph idx="1" type="body"/>
          </p:nvPr>
        </p:nvSpPr>
        <p:spPr>
          <a:xfrm>
            <a:off x="857250" y="2696125"/>
            <a:ext cx="7881000" cy="1577700"/>
          </a:xfrm>
          <a:prstGeom prst="rect">
            <a:avLst/>
          </a:prstGeom>
          <a:noFill/>
          <a:ln>
            <a:noFill/>
          </a:ln>
        </p:spPr>
        <p:txBody>
          <a:bodyPr anchorCtr="0" anchor="t" bIns="91425" lIns="91425" spcFirstLastPara="1" rIns="91425" wrap="square" tIns="91425">
            <a:noAutofit/>
          </a:bodyPr>
          <a:lstStyle>
            <a:lvl1pPr indent="-317500" lvl="0" marL="4572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indent="-317500" lvl="1" marL="914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indent="-317500" lvl="2" marL="1371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indent="-317500" lvl="3" marL="18288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indent="-317500" lvl="4" marL="22860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indent="-317500" lvl="5" marL="27432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indent="-317500" lvl="6" marL="32004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indent="-317500" lvl="7" marL="36576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indent="-317500" lvl="8" marL="41148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5">
  <p:cSld name="CUSTOM_15">
    <p:bg>
      <p:bgPr>
        <a:blipFill>
          <a:blip r:embed="rId2">
            <a:alphaModFix/>
          </a:blip>
          <a:stretch>
            <a:fillRect/>
          </a:stretch>
        </a:blipFill>
      </p:bgPr>
    </p:bg>
    <p:spTree>
      <p:nvGrpSpPr>
        <p:cNvPr id="109" name="Shape 109"/>
        <p:cNvGrpSpPr/>
        <p:nvPr/>
      </p:nvGrpSpPr>
      <p:grpSpPr>
        <a:xfrm>
          <a:off x="0" y="0"/>
          <a:ext cx="0" cy="0"/>
          <a:chOff x="0" y="0"/>
          <a:chExt cx="0" cy="0"/>
        </a:xfrm>
      </p:grpSpPr>
      <p:sp>
        <p:nvSpPr>
          <p:cNvPr id="110" name="Google Shape;110;p28"/>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6">
  <p:cSld name="CUSTOM_16">
    <p:bg>
      <p:bgPr>
        <a:blipFill>
          <a:blip r:embed="rId2">
            <a:alphaModFix/>
          </a:blip>
          <a:stretch>
            <a:fillRect/>
          </a:stretch>
        </a:blipFill>
      </p:bgPr>
    </p:bg>
    <p:spTree>
      <p:nvGrpSpPr>
        <p:cNvPr id="111" name="Shape 111"/>
        <p:cNvGrpSpPr/>
        <p:nvPr/>
      </p:nvGrpSpPr>
      <p:grpSpPr>
        <a:xfrm>
          <a:off x="0" y="0"/>
          <a:ext cx="0" cy="0"/>
          <a:chOff x="0" y="0"/>
          <a:chExt cx="0" cy="0"/>
        </a:xfrm>
      </p:grpSpPr>
      <p:sp>
        <p:nvSpPr>
          <p:cNvPr id="112" name="Google Shape;112;p29"/>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6000">
                <a:solidFill>
                  <a:srgbClr val="E8E7E3"/>
                </a:solidFill>
              </a:rPr>
              <a:t>☕ </a:t>
            </a:r>
            <a:endParaRPr sz="6000">
              <a:solidFill>
                <a:srgbClr val="E8E7E3"/>
              </a:solidFill>
            </a:endParaRPr>
          </a:p>
          <a:p>
            <a:pPr indent="0" lvl="0" marL="0" rtl="0" algn="ctr">
              <a:spcBef>
                <a:spcPts val="0"/>
              </a:spcBef>
              <a:spcAft>
                <a:spcPts val="0"/>
              </a:spcAft>
              <a:buNone/>
            </a:pPr>
            <a:r>
              <a:rPr i="1" lang="es-419"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s-419"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p:cSld name="TITLE_1">
    <p:spTree>
      <p:nvGrpSpPr>
        <p:cNvPr id="113" name="Shape 113"/>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114" name="Shape 114"/>
        <p:cNvGrpSpPr/>
        <p:nvPr/>
      </p:nvGrpSpPr>
      <p:grpSpPr>
        <a:xfrm>
          <a:off x="0" y="0"/>
          <a:ext cx="0" cy="0"/>
          <a:chOff x="0" y="0"/>
          <a:chExt cx="0" cy="0"/>
        </a:xfrm>
      </p:grpSpPr>
      <p:pic>
        <p:nvPicPr>
          <p:cNvPr id="115" name="Google Shape;115;p31"/>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116" name="Shape 116"/>
        <p:cNvGrpSpPr/>
        <p:nvPr/>
      </p:nvGrpSpPr>
      <p:grpSpPr>
        <a:xfrm>
          <a:off x="0" y="0"/>
          <a:ext cx="0" cy="0"/>
          <a:chOff x="0" y="0"/>
          <a:chExt cx="0" cy="0"/>
        </a:xfrm>
      </p:grpSpPr>
      <p:sp>
        <p:nvSpPr>
          <p:cNvPr id="117" name="Google Shape;117;p32"/>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18" name="Google Shape;118;p32"/>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9" name="Google Shape;119;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120" name="Shape 120"/>
        <p:cNvGrpSpPr/>
        <p:nvPr/>
      </p:nvGrpSpPr>
      <p:grpSpPr>
        <a:xfrm>
          <a:off x="0" y="0"/>
          <a:ext cx="0" cy="0"/>
          <a:chOff x="0" y="0"/>
          <a:chExt cx="0" cy="0"/>
        </a:xfrm>
      </p:grpSpPr>
      <p:sp>
        <p:nvSpPr>
          <p:cNvPr id="121" name="Google Shape;121;p3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2" name="Google Shape;122;p33"/>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3" name="Google Shape;123;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124" name="Shape 124"/>
        <p:cNvGrpSpPr/>
        <p:nvPr/>
      </p:nvGrpSpPr>
      <p:grpSpPr>
        <a:xfrm>
          <a:off x="0" y="0"/>
          <a:ext cx="0" cy="0"/>
          <a:chOff x="0" y="0"/>
          <a:chExt cx="0" cy="0"/>
        </a:xfrm>
      </p:grpSpPr>
      <p:sp>
        <p:nvSpPr>
          <p:cNvPr id="125" name="Google Shape;125;p34"/>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26" name="Google Shape;126;p34"/>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27" name="Google Shape;127;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4">
  <p:cSld name="TITLE_AND_BODY_4">
    <p:spTree>
      <p:nvGrpSpPr>
        <p:cNvPr id="128" name="Shape 128"/>
        <p:cNvGrpSpPr/>
        <p:nvPr/>
      </p:nvGrpSpPr>
      <p:grpSpPr>
        <a:xfrm>
          <a:off x="0" y="0"/>
          <a:ext cx="0" cy="0"/>
          <a:chOff x="0" y="0"/>
          <a:chExt cx="0" cy="0"/>
        </a:xfrm>
      </p:grpSpPr>
      <p:sp>
        <p:nvSpPr>
          <p:cNvPr id="129" name="Google Shape;129;p35"/>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30" name="Google Shape;130;p35"/>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1" name="Google Shape;131;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5">
  <p:cSld name="TITLE_AND_BODY_5">
    <p:spTree>
      <p:nvGrpSpPr>
        <p:cNvPr id="132" name="Shape 132"/>
        <p:cNvGrpSpPr/>
        <p:nvPr/>
      </p:nvGrpSpPr>
      <p:grpSpPr>
        <a:xfrm>
          <a:off x="0" y="0"/>
          <a:ext cx="0" cy="0"/>
          <a:chOff x="0" y="0"/>
          <a:chExt cx="0" cy="0"/>
        </a:xfrm>
      </p:grpSpPr>
      <p:sp>
        <p:nvSpPr>
          <p:cNvPr id="133" name="Google Shape;133;p36"/>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34" name="Google Shape;134;p36"/>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5" name="Google Shape;135;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6">
  <p:cSld name="TITLE_AND_BODY_6">
    <p:spTree>
      <p:nvGrpSpPr>
        <p:cNvPr id="136" name="Shape 136"/>
        <p:cNvGrpSpPr/>
        <p:nvPr/>
      </p:nvGrpSpPr>
      <p:grpSpPr>
        <a:xfrm>
          <a:off x="0" y="0"/>
          <a:ext cx="0" cy="0"/>
          <a:chOff x="0" y="0"/>
          <a:chExt cx="0" cy="0"/>
        </a:xfrm>
      </p:grpSpPr>
      <p:sp>
        <p:nvSpPr>
          <p:cNvPr id="137" name="Google Shape;137;p3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38" name="Google Shape;138;p37"/>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39" name="Google Shape;139;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7">
  <p:cSld name="TITLE_AND_BODY_7">
    <p:spTree>
      <p:nvGrpSpPr>
        <p:cNvPr id="140" name="Shape 140"/>
        <p:cNvGrpSpPr/>
        <p:nvPr/>
      </p:nvGrpSpPr>
      <p:grpSpPr>
        <a:xfrm>
          <a:off x="0" y="0"/>
          <a:ext cx="0" cy="0"/>
          <a:chOff x="0" y="0"/>
          <a:chExt cx="0" cy="0"/>
        </a:xfrm>
      </p:grpSpPr>
      <p:sp>
        <p:nvSpPr>
          <p:cNvPr id="141" name="Google Shape;141;p3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42" name="Google Shape;142;p38"/>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43" name="Google Shape;143;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8">
    <p:spTree>
      <p:nvGrpSpPr>
        <p:cNvPr id="144" name="Shape 144"/>
        <p:cNvGrpSpPr/>
        <p:nvPr/>
      </p:nvGrpSpPr>
      <p:grpSpPr>
        <a:xfrm>
          <a:off x="0" y="0"/>
          <a:ext cx="0" cy="0"/>
          <a:chOff x="0" y="0"/>
          <a:chExt cx="0" cy="0"/>
        </a:xfrm>
      </p:grpSpPr>
      <p:sp>
        <p:nvSpPr>
          <p:cNvPr id="145" name="Google Shape;145;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46" name="Google Shape;146;p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47" name="Google Shape;147;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9">
    <p:spTree>
      <p:nvGrpSpPr>
        <p:cNvPr id="148" name="Shape 148"/>
        <p:cNvGrpSpPr/>
        <p:nvPr/>
      </p:nvGrpSpPr>
      <p:grpSpPr>
        <a:xfrm>
          <a:off x="0" y="0"/>
          <a:ext cx="0" cy="0"/>
          <a:chOff x="0" y="0"/>
          <a:chExt cx="0" cy="0"/>
        </a:xfrm>
      </p:grpSpPr>
      <p:sp>
        <p:nvSpPr>
          <p:cNvPr id="149" name="Google Shape;149;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50" name="Google Shape;150;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51" name="Google Shape;151;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10">
    <p:spTree>
      <p:nvGrpSpPr>
        <p:cNvPr id="152" name="Shape 152"/>
        <p:cNvGrpSpPr/>
        <p:nvPr/>
      </p:nvGrpSpPr>
      <p:grpSpPr>
        <a:xfrm>
          <a:off x="0" y="0"/>
          <a:ext cx="0" cy="0"/>
          <a:chOff x="0" y="0"/>
          <a:chExt cx="0" cy="0"/>
        </a:xfrm>
      </p:grpSpPr>
      <p:sp>
        <p:nvSpPr>
          <p:cNvPr id="153" name="Google Shape;153;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54" name="Google Shape;154;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55" name="Google Shape;155;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2">
    <p:spTree>
      <p:nvGrpSpPr>
        <p:cNvPr id="156" name="Shape 156"/>
        <p:cNvGrpSpPr/>
        <p:nvPr/>
      </p:nvGrpSpPr>
      <p:grpSpPr>
        <a:xfrm>
          <a:off x="0" y="0"/>
          <a:ext cx="0" cy="0"/>
          <a:chOff x="0" y="0"/>
          <a:chExt cx="0" cy="0"/>
        </a:xfrm>
      </p:grpSpPr>
      <p:sp>
        <p:nvSpPr>
          <p:cNvPr id="157" name="Google Shape;157;p4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58" name="Google Shape;158;p4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9" name="Google Shape;159;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3">
    <p:spTree>
      <p:nvGrpSpPr>
        <p:cNvPr id="160" name="Shape 160"/>
        <p:cNvGrpSpPr/>
        <p:nvPr/>
      </p:nvGrpSpPr>
      <p:grpSpPr>
        <a:xfrm>
          <a:off x="0" y="0"/>
          <a:ext cx="0" cy="0"/>
          <a:chOff x="0" y="0"/>
          <a:chExt cx="0" cy="0"/>
        </a:xfrm>
      </p:grpSpPr>
      <p:sp>
        <p:nvSpPr>
          <p:cNvPr id="161" name="Google Shape;161;p4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62" name="Google Shape;162;p4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3" name="Google Shape;163;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4">
    <p:spTree>
      <p:nvGrpSpPr>
        <p:cNvPr id="164" name="Shape 164"/>
        <p:cNvGrpSpPr/>
        <p:nvPr/>
      </p:nvGrpSpPr>
      <p:grpSpPr>
        <a:xfrm>
          <a:off x="0" y="0"/>
          <a:ext cx="0" cy="0"/>
          <a:chOff x="0" y="0"/>
          <a:chExt cx="0" cy="0"/>
        </a:xfrm>
      </p:grpSpPr>
      <p:sp>
        <p:nvSpPr>
          <p:cNvPr id="165" name="Google Shape;165;p4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66" name="Google Shape;166;p4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7" name="Google Shape;167;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5">
    <p:spTree>
      <p:nvGrpSpPr>
        <p:cNvPr id="168" name="Shape 168"/>
        <p:cNvGrpSpPr/>
        <p:nvPr/>
      </p:nvGrpSpPr>
      <p:grpSpPr>
        <a:xfrm>
          <a:off x="0" y="0"/>
          <a:ext cx="0" cy="0"/>
          <a:chOff x="0" y="0"/>
          <a:chExt cx="0" cy="0"/>
        </a:xfrm>
      </p:grpSpPr>
      <p:sp>
        <p:nvSpPr>
          <p:cNvPr id="169" name="Google Shape;169;p4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70" name="Google Shape;170;p4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1" name="Google Shape;171;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1">
    <p:spTree>
      <p:nvGrpSpPr>
        <p:cNvPr id="172" name="Shape 172"/>
        <p:cNvGrpSpPr/>
        <p:nvPr/>
      </p:nvGrpSpPr>
      <p:grpSpPr>
        <a:xfrm>
          <a:off x="0" y="0"/>
          <a:ext cx="0" cy="0"/>
          <a:chOff x="0" y="0"/>
          <a:chExt cx="0" cy="0"/>
        </a:xfrm>
      </p:grpSpPr>
      <p:sp>
        <p:nvSpPr>
          <p:cNvPr id="173" name="Google Shape;173;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74" name="Google Shape;174;p4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75" name="Google Shape;175;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6">
    <p:spTree>
      <p:nvGrpSpPr>
        <p:cNvPr id="176" name="Shape 176"/>
        <p:cNvGrpSpPr/>
        <p:nvPr/>
      </p:nvGrpSpPr>
      <p:grpSpPr>
        <a:xfrm>
          <a:off x="0" y="0"/>
          <a:ext cx="0" cy="0"/>
          <a:chOff x="0" y="0"/>
          <a:chExt cx="0" cy="0"/>
        </a:xfrm>
      </p:grpSpPr>
      <p:sp>
        <p:nvSpPr>
          <p:cNvPr id="177" name="Google Shape;177;p4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78" name="Google Shape;178;p4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9" name="Google Shape;179;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7">
  <p:cSld name="TITLE_7">
    <p:spTree>
      <p:nvGrpSpPr>
        <p:cNvPr id="180" name="Shape 180"/>
        <p:cNvGrpSpPr/>
        <p:nvPr/>
      </p:nvGrpSpPr>
      <p:grpSpPr>
        <a:xfrm>
          <a:off x="0" y="0"/>
          <a:ext cx="0" cy="0"/>
          <a:chOff x="0" y="0"/>
          <a:chExt cx="0" cy="0"/>
        </a:xfrm>
      </p:grpSpPr>
      <p:sp>
        <p:nvSpPr>
          <p:cNvPr id="181" name="Google Shape;181;p4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182" name="Google Shape;182;p48"/>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3" name="Google Shape;183;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2">
  <p:cSld name="TITLE_AND_BODY_12">
    <p:spTree>
      <p:nvGrpSpPr>
        <p:cNvPr id="184" name="Shape 184"/>
        <p:cNvGrpSpPr/>
        <p:nvPr/>
      </p:nvGrpSpPr>
      <p:grpSpPr>
        <a:xfrm>
          <a:off x="0" y="0"/>
          <a:ext cx="0" cy="0"/>
          <a:chOff x="0" y="0"/>
          <a:chExt cx="0" cy="0"/>
        </a:xfrm>
      </p:grpSpPr>
      <p:sp>
        <p:nvSpPr>
          <p:cNvPr id="185" name="Google Shape;185;p49"/>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186" name="Google Shape;186;p49"/>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87" name="Google Shape;187;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13">
    <p:spTree>
      <p:nvGrpSpPr>
        <p:cNvPr id="188" name="Shape 188"/>
        <p:cNvGrpSpPr/>
        <p:nvPr/>
      </p:nvGrpSpPr>
      <p:grpSpPr>
        <a:xfrm>
          <a:off x="0" y="0"/>
          <a:ext cx="0" cy="0"/>
          <a:chOff x="0" y="0"/>
          <a:chExt cx="0" cy="0"/>
        </a:xfrm>
      </p:grpSpPr>
      <p:sp>
        <p:nvSpPr>
          <p:cNvPr id="189" name="Google Shape;189;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90" name="Google Shape;190;p5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91" name="Google Shape;191;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92" name="Shape 192"/>
        <p:cNvGrpSpPr/>
        <p:nvPr/>
      </p:nvGrpSpPr>
      <p:grpSpPr>
        <a:xfrm>
          <a:off x="0" y="0"/>
          <a:ext cx="0" cy="0"/>
          <a:chOff x="0" y="0"/>
          <a:chExt cx="0" cy="0"/>
        </a:xfrm>
      </p:grpSpPr>
      <p:pic>
        <p:nvPicPr>
          <p:cNvPr id="193" name="Google Shape;193;p5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94" name="Shape 194"/>
        <p:cNvGrpSpPr/>
        <p:nvPr/>
      </p:nvGrpSpPr>
      <p:grpSpPr>
        <a:xfrm>
          <a:off x="0" y="0"/>
          <a:ext cx="0" cy="0"/>
          <a:chOff x="0" y="0"/>
          <a:chExt cx="0" cy="0"/>
        </a:xfrm>
      </p:grpSpPr>
      <p:pic>
        <p:nvPicPr>
          <p:cNvPr id="195" name="Google Shape;195;p52"/>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96" name="Shape 196"/>
        <p:cNvGrpSpPr/>
        <p:nvPr/>
      </p:nvGrpSpPr>
      <p:grpSpPr>
        <a:xfrm>
          <a:off x="0" y="0"/>
          <a:ext cx="0" cy="0"/>
          <a:chOff x="0" y="0"/>
          <a:chExt cx="0" cy="0"/>
        </a:xfrm>
      </p:grpSpPr>
      <p:pic>
        <p:nvPicPr>
          <p:cNvPr id="197" name="Google Shape;197;p53"/>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98" name="Shape 198"/>
        <p:cNvGrpSpPr/>
        <p:nvPr/>
      </p:nvGrpSpPr>
      <p:grpSpPr>
        <a:xfrm>
          <a:off x="0" y="0"/>
          <a:ext cx="0" cy="0"/>
          <a:chOff x="0" y="0"/>
          <a:chExt cx="0" cy="0"/>
        </a:xfrm>
      </p:grpSpPr>
      <p:pic>
        <p:nvPicPr>
          <p:cNvPr id="199" name="Google Shape;199;p5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200" name="Shape 200"/>
        <p:cNvGrpSpPr/>
        <p:nvPr/>
      </p:nvGrpSpPr>
      <p:grpSpPr>
        <a:xfrm>
          <a:off x="0" y="0"/>
          <a:ext cx="0" cy="0"/>
          <a:chOff x="0" y="0"/>
          <a:chExt cx="0" cy="0"/>
        </a:xfrm>
      </p:grpSpPr>
      <p:sp>
        <p:nvSpPr>
          <p:cNvPr id="201" name="Google Shape;201;p55"/>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2" name="Google Shape;202;p55"/>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03" name="Shape 203"/>
        <p:cNvGrpSpPr/>
        <p:nvPr/>
      </p:nvGrpSpPr>
      <p:grpSpPr>
        <a:xfrm>
          <a:off x="0" y="0"/>
          <a:ext cx="0" cy="0"/>
          <a:chOff x="0" y="0"/>
          <a:chExt cx="0" cy="0"/>
        </a:xfrm>
      </p:grpSpPr>
      <p:pic>
        <p:nvPicPr>
          <p:cNvPr id="204" name="Google Shape;204;p56"/>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205" name="Shape 205"/>
        <p:cNvGrpSpPr/>
        <p:nvPr/>
      </p:nvGrpSpPr>
      <p:grpSpPr>
        <a:xfrm>
          <a:off x="0" y="0"/>
          <a:ext cx="0" cy="0"/>
          <a:chOff x="0" y="0"/>
          <a:chExt cx="0" cy="0"/>
        </a:xfrm>
      </p:grpSpPr>
      <p:sp>
        <p:nvSpPr>
          <p:cNvPr id="206" name="Google Shape;206;p5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7" name="Google Shape;207;p5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2">
  <p:cSld name="SECTION_HEADER_1_1_1_1_1_1_1_4">
    <p:bg>
      <p:bgPr>
        <a:blipFill>
          <a:blip r:embed="rId2">
            <a:alphaModFix/>
          </a:blip>
          <a:stretch>
            <a:fillRect/>
          </a:stretch>
        </a:blipFill>
      </p:bgPr>
    </p:bg>
    <p:spTree>
      <p:nvGrpSpPr>
        <p:cNvPr id="208" name="Shape 208"/>
        <p:cNvGrpSpPr/>
        <p:nvPr/>
      </p:nvGrpSpPr>
      <p:grpSpPr>
        <a:xfrm>
          <a:off x="0" y="0"/>
          <a:ext cx="0" cy="0"/>
          <a:chOff x="0" y="0"/>
          <a:chExt cx="0" cy="0"/>
        </a:xfrm>
      </p:grpSpPr>
      <p:sp>
        <p:nvSpPr>
          <p:cNvPr id="209" name="Google Shape;209;p5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0" name="Google Shape;210;p5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211" name="Shape 211"/>
        <p:cNvGrpSpPr/>
        <p:nvPr/>
      </p:nvGrpSpPr>
      <p:grpSpPr>
        <a:xfrm>
          <a:off x="0" y="0"/>
          <a:ext cx="0" cy="0"/>
          <a:chOff x="0" y="0"/>
          <a:chExt cx="0" cy="0"/>
        </a:xfrm>
      </p:grpSpPr>
      <p:pic>
        <p:nvPicPr>
          <p:cNvPr id="212" name="Google Shape;212;p5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213" name="Shape 213"/>
        <p:cNvGrpSpPr/>
        <p:nvPr/>
      </p:nvGrpSpPr>
      <p:grpSpPr>
        <a:xfrm>
          <a:off x="0" y="0"/>
          <a:ext cx="0" cy="0"/>
          <a:chOff x="0" y="0"/>
          <a:chExt cx="0" cy="0"/>
        </a:xfrm>
      </p:grpSpPr>
      <p:pic>
        <p:nvPicPr>
          <p:cNvPr id="214" name="Google Shape;214;p60"/>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215" name="Shape 215"/>
        <p:cNvGrpSpPr/>
        <p:nvPr/>
      </p:nvGrpSpPr>
      <p:grpSpPr>
        <a:xfrm>
          <a:off x="0" y="0"/>
          <a:ext cx="0" cy="0"/>
          <a:chOff x="0" y="0"/>
          <a:chExt cx="0" cy="0"/>
        </a:xfrm>
      </p:grpSpPr>
      <p:pic>
        <p:nvPicPr>
          <p:cNvPr id="216" name="Google Shape;216;p6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3">
  <p:cSld name="SECTION_HEADER_1_1_1_1_1_1_1_5">
    <p:bg>
      <p:bgPr>
        <a:blipFill>
          <a:blip r:embed="rId2">
            <a:alphaModFix/>
          </a:blip>
          <a:stretch>
            <a:fillRect/>
          </a:stretch>
        </a:blipFill>
      </p:bgPr>
    </p:bg>
    <p:spTree>
      <p:nvGrpSpPr>
        <p:cNvPr id="217" name="Shape 217"/>
        <p:cNvGrpSpPr/>
        <p:nvPr/>
      </p:nvGrpSpPr>
      <p:grpSpPr>
        <a:xfrm>
          <a:off x="0" y="0"/>
          <a:ext cx="0" cy="0"/>
          <a:chOff x="0" y="0"/>
          <a:chExt cx="0" cy="0"/>
        </a:xfrm>
      </p:grpSpPr>
      <p:sp>
        <p:nvSpPr>
          <p:cNvPr id="218" name="Google Shape;218;p6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9" name="Google Shape;219;p6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20" name="Shape 220"/>
        <p:cNvGrpSpPr/>
        <p:nvPr/>
      </p:nvGrpSpPr>
      <p:grpSpPr>
        <a:xfrm>
          <a:off x="0" y="0"/>
          <a:ext cx="0" cy="0"/>
          <a:chOff x="0" y="0"/>
          <a:chExt cx="0" cy="0"/>
        </a:xfrm>
      </p:grpSpPr>
      <p:pic>
        <p:nvPicPr>
          <p:cNvPr id="221" name="Google Shape;221;p6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222" name="Shape 222"/>
        <p:cNvGrpSpPr/>
        <p:nvPr/>
      </p:nvGrpSpPr>
      <p:grpSpPr>
        <a:xfrm>
          <a:off x="0" y="0"/>
          <a:ext cx="0" cy="0"/>
          <a:chOff x="0" y="0"/>
          <a:chExt cx="0" cy="0"/>
        </a:xfrm>
      </p:grpSpPr>
      <p:pic>
        <p:nvPicPr>
          <p:cNvPr id="223" name="Google Shape;223;p64"/>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224" name="Shape 224"/>
        <p:cNvGrpSpPr/>
        <p:nvPr/>
      </p:nvGrpSpPr>
      <p:grpSpPr>
        <a:xfrm>
          <a:off x="0" y="0"/>
          <a:ext cx="0" cy="0"/>
          <a:chOff x="0" y="0"/>
          <a:chExt cx="0" cy="0"/>
        </a:xfrm>
      </p:grpSpPr>
      <p:pic>
        <p:nvPicPr>
          <p:cNvPr id="225" name="Google Shape;225;p65"/>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226" name="Shape 226"/>
        <p:cNvGrpSpPr/>
        <p:nvPr/>
      </p:nvGrpSpPr>
      <p:grpSpPr>
        <a:xfrm>
          <a:off x="0" y="0"/>
          <a:ext cx="0" cy="0"/>
          <a:chOff x="0" y="0"/>
          <a:chExt cx="0" cy="0"/>
        </a:xfrm>
      </p:grpSpPr>
      <p:pic>
        <p:nvPicPr>
          <p:cNvPr id="227" name="Google Shape;227;p6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7">
    <p:bg>
      <p:bgPr>
        <a:blipFill>
          <a:blip r:embed="rId2">
            <a:alphaModFix/>
          </a:blip>
          <a:stretch>
            <a:fillRect/>
          </a:stretch>
        </a:blipFill>
      </p:bgPr>
    </p:bg>
    <p:spTree>
      <p:nvGrpSpPr>
        <p:cNvPr id="228" name="Shape 228"/>
        <p:cNvGrpSpPr/>
        <p:nvPr/>
      </p:nvGrpSpPr>
      <p:grpSpPr>
        <a:xfrm>
          <a:off x="0" y="0"/>
          <a:ext cx="0" cy="0"/>
          <a:chOff x="0" y="0"/>
          <a:chExt cx="0" cy="0"/>
        </a:xfrm>
      </p:grpSpPr>
      <p:pic>
        <p:nvPicPr>
          <p:cNvPr id="229" name="Google Shape;229;p6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4">
  <p:cSld name="SECTION_HEADER_1_1_1_1_1_1_1_6">
    <p:bg>
      <p:bgPr>
        <a:blipFill>
          <a:blip r:embed="rId2">
            <a:alphaModFix/>
          </a:blip>
          <a:stretch>
            <a:fillRect/>
          </a:stretch>
        </a:blipFill>
      </p:bgPr>
    </p:bg>
    <p:spTree>
      <p:nvGrpSpPr>
        <p:cNvPr id="230" name="Shape 230"/>
        <p:cNvGrpSpPr/>
        <p:nvPr/>
      </p:nvGrpSpPr>
      <p:grpSpPr>
        <a:xfrm>
          <a:off x="0" y="0"/>
          <a:ext cx="0" cy="0"/>
          <a:chOff x="0" y="0"/>
          <a:chExt cx="0" cy="0"/>
        </a:xfrm>
      </p:grpSpPr>
      <p:sp>
        <p:nvSpPr>
          <p:cNvPr id="231" name="Google Shape;231;p6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2" name="Google Shape;232;p6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33" name="Shape 233"/>
        <p:cNvGrpSpPr/>
        <p:nvPr/>
      </p:nvGrpSpPr>
      <p:grpSpPr>
        <a:xfrm>
          <a:off x="0" y="0"/>
          <a:ext cx="0" cy="0"/>
          <a:chOff x="0" y="0"/>
          <a:chExt cx="0" cy="0"/>
        </a:xfrm>
      </p:grpSpPr>
      <p:pic>
        <p:nvPicPr>
          <p:cNvPr id="234" name="Google Shape;234;p6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5">
  <p:cSld name="SECTION_HEADER_1_1_1_1_1_1_1_7">
    <p:bg>
      <p:bgPr>
        <a:blipFill>
          <a:blip r:embed="rId2">
            <a:alphaModFix/>
          </a:blip>
          <a:stretch>
            <a:fillRect/>
          </a:stretch>
        </a:blipFill>
      </p:bgPr>
    </p:bg>
    <p:spTree>
      <p:nvGrpSpPr>
        <p:cNvPr id="235" name="Shape 235"/>
        <p:cNvGrpSpPr/>
        <p:nvPr/>
      </p:nvGrpSpPr>
      <p:grpSpPr>
        <a:xfrm>
          <a:off x="0" y="0"/>
          <a:ext cx="0" cy="0"/>
          <a:chOff x="0" y="0"/>
          <a:chExt cx="0" cy="0"/>
        </a:xfrm>
      </p:grpSpPr>
      <p:sp>
        <p:nvSpPr>
          <p:cNvPr id="236" name="Google Shape;236;p7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7" name="Google Shape;237;p7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6">
  <p:cSld name="SECTION_HEADER_1_1_1_1_1_1_1_8">
    <p:bg>
      <p:bgPr>
        <a:blipFill>
          <a:blip r:embed="rId2">
            <a:alphaModFix/>
          </a:blip>
          <a:stretch>
            <a:fillRect/>
          </a:stretch>
        </a:blipFill>
      </p:bgPr>
    </p:bg>
    <p:spTree>
      <p:nvGrpSpPr>
        <p:cNvPr id="238" name="Shape 238"/>
        <p:cNvGrpSpPr/>
        <p:nvPr/>
      </p:nvGrpSpPr>
      <p:grpSpPr>
        <a:xfrm>
          <a:off x="0" y="0"/>
          <a:ext cx="0" cy="0"/>
          <a:chOff x="0" y="0"/>
          <a:chExt cx="0" cy="0"/>
        </a:xfrm>
      </p:grpSpPr>
      <p:sp>
        <p:nvSpPr>
          <p:cNvPr id="239" name="Google Shape;239;p7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0" name="Google Shape;240;p7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245" name="Shape 245"/>
        <p:cNvGrpSpPr/>
        <p:nvPr/>
      </p:nvGrpSpPr>
      <p:grpSpPr>
        <a:xfrm>
          <a:off x="0" y="0"/>
          <a:ext cx="0" cy="0"/>
          <a:chOff x="0" y="0"/>
          <a:chExt cx="0" cy="0"/>
        </a:xfrm>
      </p:grpSpPr>
      <p:sp>
        <p:nvSpPr>
          <p:cNvPr id="246" name="Google Shape;246;p7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47" name="Google Shape;247;p7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248" name="Google Shape;248;p73"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249" name="Shape 249"/>
        <p:cNvGrpSpPr/>
        <p:nvPr/>
      </p:nvGrpSpPr>
      <p:grpSpPr>
        <a:xfrm>
          <a:off x="0" y="0"/>
          <a:ext cx="0" cy="0"/>
          <a:chOff x="0" y="0"/>
          <a:chExt cx="0" cy="0"/>
        </a:xfrm>
      </p:grpSpPr>
      <p:pic>
        <p:nvPicPr>
          <p:cNvPr id="250" name="Google Shape;250;p74"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51" name="Shape 251"/>
        <p:cNvGrpSpPr/>
        <p:nvPr/>
      </p:nvGrpSpPr>
      <p:grpSpPr>
        <a:xfrm>
          <a:off x="0" y="0"/>
          <a:ext cx="0" cy="0"/>
          <a:chOff x="0" y="0"/>
          <a:chExt cx="0" cy="0"/>
        </a:xfrm>
      </p:grpSpPr>
      <p:pic>
        <p:nvPicPr>
          <p:cNvPr id="252" name="Google Shape;252;p7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53" name="Shape 253"/>
        <p:cNvGrpSpPr/>
        <p:nvPr/>
      </p:nvGrpSpPr>
      <p:grpSpPr>
        <a:xfrm>
          <a:off x="0" y="0"/>
          <a:ext cx="0" cy="0"/>
          <a:chOff x="0" y="0"/>
          <a:chExt cx="0" cy="0"/>
        </a:xfrm>
      </p:grpSpPr>
      <p:pic>
        <p:nvPicPr>
          <p:cNvPr id="254" name="Google Shape;254;p7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55" name="Shape 255"/>
        <p:cNvGrpSpPr/>
        <p:nvPr/>
      </p:nvGrpSpPr>
      <p:grpSpPr>
        <a:xfrm>
          <a:off x="0" y="0"/>
          <a:ext cx="0" cy="0"/>
          <a:chOff x="0" y="0"/>
          <a:chExt cx="0" cy="0"/>
        </a:xfrm>
      </p:grpSpPr>
      <p:pic>
        <p:nvPicPr>
          <p:cNvPr id="256" name="Google Shape;256;p7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57" name="Shape 257"/>
        <p:cNvGrpSpPr/>
        <p:nvPr/>
      </p:nvGrpSpPr>
      <p:grpSpPr>
        <a:xfrm>
          <a:off x="0" y="0"/>
          <a:ext cx="0" cy="0"/>
          <a:chOff x="0" y="0"/>
          <a:chExt cx="0" cy="0"/>
        </a:xfrm>
      </p:grpSpPr>
      <p:pic>
        <p:nvPicPr>
          <p:cNvPr id="258" name="Google Shape;258;p7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59" name="Shape 259"/>
        <p:cNvGrpSpPr/>
        <p:nvPr/>
      </p:nvGrpSpPr>
      <p:grpSpPr>
        <a:xfrm>
          <a:off x="0" y="0"/>
          <a:ext cx="0" cy="0"/>
          <a:chOff x="0" y="0"/>
          <a:chExt cx="0" cy="0"/>
        </a:xfrm>
      </p:grpSpPr>
      <p:pic>
        <p:nvPicPr>
          <p:cNvPr id="260" name="Google Shape;260;p7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61" name="Shape 261"/>
        <p:cNvGrpSpPr/>
        <p:nvPr/>
      </p:nvGrpSpPr>
      <p:grpSpPr>
        <a:xfrm>
          <a:off x="0" y="0"/>
          <a:ext cx="0" cy="0"/>
          <a:chOff x="0" y="0"/>
          <a:chExt cx="0" cy="0"/>
        </a:xfrm>
      </p:grpSpPr>
      <p:sp>
        <p:nvSpPr>
          <p:cNvPr id="262" name="Google Shape;262;p8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3" name="Google Shape;263;p8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64" name="Shape 264"/>
        <p:cNvGrpSpPr/>
        <p:nvPr/>
      </p:nvGrpSpPr>
      <p:grpSpPr>
        <a:xfrm>
          <a:off x="0" y="0"/>
          <a:ext cx="0" cy="0"/>
          <a:chOff x="0" y="0"/>
          <a:chExt cx="0" cy="0"/>
        </a:xfrm>
      </p:grpSpPr>
      <p:pic>
        <p:nvPicPr>
          <p:cNvPr id="265" name="Google Shape;265;p81"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66" name="Shape 266"/>
        <p:cNvGrpSpPr/>
        <p:nvPr/>
      </p:nvGrpSpPr>
      <p:grpSpPr>
        <a:xfrm>
          <a:off x="0" y="0"/>
          <a:ext cx="0" cy="0"/>
          <a:chOff x="0" y="0"/>
          <a:chExt cx="0" cy="0"/>
        </a:xfrm>
      </p:grpSpPr>
      <p:pic>
        <p:nvPicPr>
          <p:cNvPr id="267" name="Google Shape;267;p8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268" name="Shape 268"/>
        <p:cNvGrpSpPr/>
        <p:nvPr/>
      </p:nvGrpSpPr>
      <p:grpSpPr>
        <a:xfrm>
          <a:off x="0" y="0"/>
          <a:ext cx="0" cy="0"/>
          <a:chOff x="0" y="0"/>
          <a:chExt cx="0" cy="0"/>
        </a:xfrm>
      </p:grpSpPr>
      <p:pic>
        <p:nvPicPr>
          <p:cNvPr id="269" name="Google Shape;269;p8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270" name="Shape 270"/>
        <p:cNvGrpSpPr/>
        <p:nvPr/>
      </p:nvGrpSpPr>
      <p:grpSpPr>
        <a:xfrm>
          <a:off x="0" y="0"/>
          <a:ext cx="0" cy="0"/>
          <a:chOff x="0" y="0"/>
          <a:chExt cx="0" cy="0"/>
        </a:xfrm>
      </p:grpSpPr>
      <p:pic>
        <p:nvPicPr>
          <p:cNvPr id="271" name="Google Shape;271;p84"/>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2" name="Shape 272"/>
        <p:cNvGrpSpPr/>
        <p:nvPr/>
      </p:nvGrpSpPr>
      <p:grpSpPr>
        <a:xfrm>
          <a:off x="0" y="0"/>
          <a:ext cx="0" cy="0"/>
          <a:chOff x="0" y="0"/>
          <a:chExt cx="0" cy="0"/>
        </a:xfrm>
      </p:grpSpPr>
      <p:sp>
        <p:nvSpPr>
          <p:cNvPr id="273" name="Google Shape;273;p8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74" name="Google Shape;274;p8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275" name="Google Shape;275;p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80" name="Shape 280"/>
        <p:cNvGrpSpPr/>
        <p:nvPr/>
      </p:nvGrpSpPr>
      <p:grpSpPr>
        <a:xfrm>
          <a:off x="0" y="0"/>
          <a:ext cx="0" cy="0"/>
          <a:chOff x="0" y="0"/>
          <a:chExt cx="0" cy="0"/>
        </a:xfrm>
      </p:grpSpPr>
      <p:sp>
        <p:nvSpPr>
          <p:cNvPr id="281" name="Google Shape;281;p8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82" name="Google Shape;282;p8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3" name="Google Shape;283;p8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4" name="Shape 284"/>
        <p:cNvGrpSpPr/>
        <p:nvPr/>
      </p:nvGrpSpPr>
      <p:grpSpPr>
        <a:xfrm>
          <a:off x="0" y="0"/>
          <a:ext cx="0" cy="0"/>
          <a:chOff x="0" y="0"/>
          <a:chExt cx="0" cy="0"/>
        </a:xfrm>
      </p:grpSpPr>
      <p:sp>
        <p:nvSpPr>
          <p:cNvPr id="285" name="Google Shape;285;p8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86" name="Google Shape;286;p8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7" name="Shape 287"/>
        <p:cNvGrpSpPr/>
        <p:nvPr/>
      </p:nvGrpSpPr>
      <p:grpSpPr>
        <a:xfrm>
          <a:off x="0" y="0"/>
          <a:ext cx="0" cy="0"/>
          <a:chOff x="0" y="0"/>
          <a:chExt cx="0" cy="0"/>
        </a:xfrm>
      </p:grpSpPr>
      <p:sp>
        <p:nvSpPr>
          <p:cNvPr id="288" name="Google Shape;288;p8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9" name="Google Shape;289;p8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90" name="Google Shape;290;p8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1" name="Shape 291"/>
        <p:cNvGrpSpPr/>
        <p:nvPr/>
      </p:nvGrpSpPr>
      <p:grpSpPr>
        <a:xfrm>
          <a:off x="0" y="0"/>
          <a:ext cx="0" cy="0"/>
          <a:chOff x="0" y="0"/>
          <a:chExt cx="0" cy="0"/>
        </a:xfrm>
      </p:grpSpPr>
      <p:sp>
        <p:nvSpPr>
          <p:cNvPr id="292" name="Google Shape;292;p9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3" name="Google Shape;293;p9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94" name="Google Shape;294;p90"/>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95" name="Google Shape;295;p9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6" name="Shape 296"/>
        <p:cNvGrpSpPr/>
        <p:nvPr/>
      </p:nvGrpSpPr>
      <p:grpSpPr>
        <a:xfrm>
          <a:off x="0" y="0"/>
          <a:ext cx="0" cy="0"/>
          <a:chOff x="0" y="0"/>
          <a:chExt cx="0" cy="0"/>
        </a:xfrm>
      </p:grpSpPr>
      <p:sp>
        <p:nvSpPr>
          <p:cNvPr id="297" name="Google Shape;297;p9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8" name="Google Shape;298;p9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9" name="Shape 299"/>
        <p:cNvGrpSpPr/>
        <p:nvPr/>
      </p:nvGrpSpPr>
      <p:grpSpPr>
        <a:xfrm>
          <a:off x="0" y="0"/>
          <a:ext cx="0" cy="0"/>
          <a:chOff x="0" y="0"/>
          <a:chExt cx="0" cy="0"/>
        </a:xfrm>
      </p:grpSpPr>
      <p:sp>
        <p:nvSpPr>
          <p:cNvPr id="300" name="Google Shape;300;p92"/>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1" name="Google Shape;301;p92"/>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02" name="Google Shape;302;p9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03" name="Shape 303"/>
        <p:cNvGrpSpPr/>
        <p:nvPr/>
      </p:nvGrpSpPr>
      <p:grpSpPr>
        <a:xfrm>
          <a:off x="0" y="0"/>
          <a:ext cx="0" cy="0"/>
          <a:chOff x="0" y="0"/>
          <a:chExt cx="0" cy="0"/>
        </a:xfrm>
      </p:grpSpPr>
      <p:sp>
        <p:nvSpPr>
          <p:cNvPr id="304" name="Google Shape;304;p93"/>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05" name="Google Shape;305;p9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6" name="Shape 306"/>
        <p:cNvGrpSpPr/>
        <p:nvPr/>
      </p:nvGrpSpPr>
      <p:grpSpPr>
        <a:xfrm>
          <a:off x="0" y="0"/>
          <a:ext cx="0" cy="0"/>
          <a:chOff x="0" y="0"/>
          <a:chExt cx="0" cy="0"/>
        </a:xfrm>
      </p:grpSpPr>
      <p:sp>
        <p:nvSpPr>
          <p:cNvPr id="307" name="Google Shape;307;p9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94"/>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09" name="Google Shape;309;p94"/>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10" name="Google Shape;310;p94"/>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11" name="Google Shape;311;p9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2" name="Shape 312"/>
        <p:cNvGrpSpPr/>
        <p:nvPr/>
      </p:nvGrpSpPr>
      <p:grpSpPr>
        <a:xfrm>
          <a:off x="0" y="0"/>
          <a:ext cx="0" cy="0"/>
          <a:chOff x="0" y="0"/>
          <a:chExt cx="0" cy="0"/>
        </a:xfrm>
      </p:grpSpPr>
      <p:sp>
        <p:nvSpPr>
          <p:cNvPr id="313" name="Google Shape;313;p95"/>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314" name="Google Shape;314;p9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5" name="Shape 315"/>
        <p:cNvGrpSpPr/>
        <p:nvPr/>
      </p:nvGrpSpPr>
      <p:grpSpPr>
        <a:xfrm>
          <a:off x="0" y="0"/>
          <a:ext cx="0" cy="0"/>
          <a:chOff x="0" y="0"/>
          <a:chExt cx="0" cy="0"/>
        </a:xfrm>
      </p:grpSpPr>
      <p:sp>
        <p:nvSpPr>
          <p:cNvPr id="316" name="Google Shape;316;p9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17" name="Google Shape;317;p96"/>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318" name="Google Shape;318;p9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9" name="Shape 319"/>
        <p:cNvGrpSpPr/>
        <p:nvPr/>
      </p:nvGrpSpPr>
      <p:grpSpPr>
        <a:xfrm>
          <a:off x="0" y="0"/>
          <a:ext cx="0" cy="0"/>
          <a:chOff x="0" y="0"/>
          <a:chExt cx="0" cy="0"/>
        </a:xfrm>
      </p:grpSpPr>
      <p:sp>
        <p:nvSpPr>
          <p:cNvPr id="320" name="Google Shape;320;p9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321" name="Shape 321"/>
        <p:cNvGrpSpPr/>
        <p:nvPr/>
      </p:nvGrpSpPr>
      <p:grpSpPr>
        <a:xfrm>
          <a:off x="0" y="0"/>
          <a:ext cx="0" cy="0"/>
          <a:chOff x="0" y="0"/>
          <a:chExt cx="0" cy="0"/>
        </a:xfrm>
      </p:grpSpPr>
      <p:pic>
        <p:nvPicPr>
          <p:cNvPr id="322" name="Google Shape;322;p9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323" name="Shape 323"/>
        <p:cNvGrpSpPr/>
        <p:nvPr/>
      </p:nvGrpSpPr>
      <p:grpSpPr>
        <a:xfrm>
          <a:off x="0" y="0"/>
          <a:ext cx="0" cy="0"/>
          <a:chOff x="0" y="0"/>
          <a:chExt cx="0" cy="0"/>
        </a:xfrm>
      </p:grpSpPr>
      <p:pic>
        <p:nvPicPr>
          <p:cNvPr id="324" name="Google Shape;324;p99"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325" name="Shape 325"/>
        <p:cNvGrpSpPr/>
        <p:nvPr/>
      </p:nvGrpSpPr>
      <p:grpSpPr>
        <a:xfrm>
          <a:off x="0" y="0"/>
          <a:ext cx="0" cy="0"/>
          <a:chOff x="0" y="0"/>
          <a:chExt cx="0" cy="0"/>
        </a:xfrm>
      </p:grpSpPr>
      <p:pic>
        <p:nvPicPr>
          <p:cNvPr id="326" name="Google Shape;326;p10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327" name="Shape 327"/>
        <p:cNvGrpSpPr/>
        <p:nvPr/>
      </p:nvGrpSpPr>
      <p:grpSpPr>
        <a:xfrm>
          <a:off x="0" y="0"/>
          <a:ext cx="0" cy="0"/>
          <a:chOff x="0" y="0"/>
          <a:chExt cx="0" cy="0"/>
        </a:xfrm>
      </p:grpSpPr>
      <p:sp>
        <p:nvSpPr>
          <p:cNvPr id="328" name="Google Shape;328;p10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9" name="Google Shape;329;p10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_2">
    <p:bg>
      <p:bgPr>
        <a:blipFill>
          <a:blip r:embed="rId2">
            <a:alphaModFix/>
          </a:blip>
          <a:stretch>
            <a:fillRect/>
          </a:stretch>
        </a:blipFill>
      </p:bgPr>
    </p:bg>
    <p:spTree>
      <p:nvGrpSpPr>
        <p:cNvPr id="330" name="Shape 330"/>
        <p:cNvGrpSpPr/>
        <p:nvPr/>
      </p:nvGrpSpPr>
      <p:grpSpPr>
        <a:xfrm>
          <a:off x="0" y="0"/>
          <a:ext cx="0" cy="0"/>
          <a:chOff x="0" y="0"/>
          <a:chExt cx="0" cy="0"/>
        </a:xfrm>
      </p:grpSpPr>
      <p:pic>
        <p:nvPicPr>
          <p:cNvPr id="331" name="Google Shape;331;p102"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332" name="Shape 332"/>
        <p:cNvGrpSpPr/>
        <p:nvPr/>
      </p:nvGrpSpPr>
      <p:grpSpPr>
        <a:xfrm>
          <a:off x="0" y="0"/>
          <a:ext cx="0" cy="0"/>
          <a:chOff x="0" y="0"/>
          <a:chExt cx="0" cy="0"/>
        </a:xfrm>
      </p:grpSpPr>
      <p:pic>
        <p:nvPicPr>
          <p:cNvPr id="333" name="Google Shape;333;p103"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6.xml"/><Relationship Id="rId42" Type="http://schemas.openxmlformats.org/officeDocument/2006/relationships/slideLayout" Target="../slideLayouts/slideLayout58.xml"/><Relationship Id="rId41" Type="http://schemas.openxmlformats.org/officeDocument/2006/relationships/slideLayout" Target="../slideLayouts/slideLayout57.xml"/><Relationship Id="rId44" Type="http://schemas.openxmlformats.org/officeDocument/2006/relationships/slideLayout" Target="../slideLayouts/slideLayout60.xml"/><Relationship Id="rId43" Type="http://schemas.openxmlformats.org/officeDocument/2006/relationships/slideLayout" Target="../slideLayouts/slideLayout59.xml"/><Relationship Id="rId46" Type="http://schemas.openxmlformats.org/officeDocument/2006/relationships/slideLayout" Target="../slideLayouts/slideLayout62.xml"/><Relationship Id="rId45" Type="http://schemas.openxmlformats.org/officeDocument/2006/relationships/slideLayout" Target="../slideLayouts/slideLayout61.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48" Type="http://schemas.openxmlformats.org/officeDocument/2006/relationships/slideLayout" Target="../slideLayouts/slideLayout64.xml"/><Relationship Id="rId47" Type="http://schemas.openxmlformats.org/officeDocument/2006/relationships/slideLayout" Target="../slideLayouts/slideLayout63.xml"/><Relationship Id="rId49" Type="http://schemas.openxmlformats.org/officeDocument/2006/relationships/slideLayout" Target="../slideLayouts/slideLayout65.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31" Type="http://schemas.openxmlformats.org/officeDocument/2006/relationships/slideLayout" Target="../slideLayouts/slideLayout47.xml"/><Relationship Id="rId30" Type="http://schemas.openxmlformats.org/officeDocument/2006/relationships/slideLayout" Target="../slideLayouts/slideLayout46.xml"/><Relationship Id="rId33" Type="http://schemas.openxmlformats.org/officeDocument/2006/relationships/slideLayout" Target="../slideLayouts/slideLayout49.xml"/><Relationship Id="rId32" Type="http://schemas.openxmlformats.org/officeDocument/2006/relationships/slideLayout" Target="../slideLayouts/slideLayout48.xml"/><Relationship Id="rId35" Type="http://schemas.openxmlformats.org/officeDocument/2006/relationships/slideLayout" Target="../slideLayouts/slideLayout51.xml"/><Relationship Id="rId34" Type="http://schemas.openxmlformats.org/officeDocument/2006/relationships/slideLayout" Target="../slideLayouts/slideLayout50.xml"/><Relationship Id="rId37" Type="http://schemas.openxmlformats.org/officeDocument/2006/relationships/slideLayout" Target="../slideLayouts/slideLayout53.xml"/><Relationship Id="rId36" Type="http://schemas.openxmlformats.org/officeDocument/2006/relationships/slideLayout" Target="../slideLayouts/slideLayout52.xml"/><Relationship Id="rId39" Type="http://schemas.openxmlformats.org/officeDocument/2006/relationships/slideLayout" Target="../slideLayouts/slideLayout55.xml"/><Relationship Id="rId38" Type="http://schemas.openxmlformats.org/officeDocument/2006/relationships/slideLayout" Target="../slideLayouts/slideLayout54.xml"/><Relationship Id="rId20" Type="http://schemas.openxmlformats.org/officeDocument/2006/relationships/slideLayout" Target="../slideLayouts/slideLayout36.xml"/><Relationship Id="rId22" Type="http://schemas.openxmlformats.org/officeDocument/2006/relationships/slideLayout" Target="../slideLayouts/slideLayout38.xml"/><Relationship Id="rId21" Type="http://schemas.openxmlformats.org/officeDocument/2006/relationships/slideLayout" Target="../slideLayouts/slideLayout37.xml"/><Relationship Id="rId24" Type="http://schemas.openxmlformats.org/officeDocument/2006/relationships/slideLayout" Target="../slideLayouts/slideLayout40.xml"/><Relationship Id="rId23" Type="http://schemas.openxmlformats.org/officeDocument/2006/relationships/slideLayout" Target="../slideLayouts/slideLayout39.xml"/><Relationship Id="rId26" Type="http://schemas.openxmlformats.org/officeDocument/2006/relationships/slideLayout" Target="../slideLayouts/slideLayout42.xml"/><Relationship Id="rId25" Type="http://schemas.openxmlformats.org/officeDocument/2006/relationships/slideLayout" Target="../slideLayouts/slideLayout41.xml"/><Relationship Id="rId28" Type="http://schemas.openxmlformats.org/officeDocument/2006/relationships/slideLayout" Target="../slideLayouts/slideLayout44.xml"/><Relationship Id="rId27" Type="http://schemas.openxmlformats.org/officeDocument/2006/relationships/slideLayout" Target="../slideLayouts/slideLayout43.xml"/><Relationship Id="rId29" Type="http://schemas.openxmlformats.org/officeDocument/2006/relationships/slideLayout" Target="../slideLayouts/slideLayout45.xml"/><Relationship Id="rId51" Type="http://schemas.openxmlformats.org/officeDocument/2006/relationships/slideLayout" Target="../slideLayouts/slideLayout67.xml"/><Relationship Id="rId50" Type="http://schemas.openxmlformats.org/officeDocument/2006/relationships/slideLayout" Target="../slideLayouts/slideLayout66.xml"/><Relationship Id="rId53" Type="http://schemas.openxmlformats.org/officeDocument/2006/relationships/slideLayout" Target="../slideLayouts/slideLayout69.xml"/><Relationship Id="rId52" Type="http://schemas.openxmlformats.org/officeDocument/2006/relationships/slideLayout" Target="../slideLayouts/slideLayout68.xml"/><Relationship Id="rId11" Type="http://schemas.openxmlformats.org/officeDocument/2006/relationships/slideLayout" Target="../slideLayouts/slideLayout27.xml"/><Relationship Id="rId10" Type="http://schemas.openxmlformats.org/officeDocument/2006/relationships/slideLayout" Target="../slideLayouts/slideLayout26.xml"/><Relationship Id="rId54" Type="http://schemas.openxmlformats.org/officeDocument/2006/relationships/theme" Target="../theme/theme5.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7" Type="http://schemas.openxmlformats.org/officeDocument/2006/relationships/slideLayout" Target="../slideLayouts/slideLayout33.xml"/><Relationship Id="rId16" Type="http://schemas.openxmlformats.org/officeDocument/2006/relationships/slideLayout" Target="../slideLayouts/slideLayout32.xml"/><Relationship Id="rId19" Type="http://schemas.openxmlformats.org/officeDocument/2006/relationships/slideLayout" Target="../slideLayouts/slideLayout35.xml"/><Relationship Id="rId18"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9" Type="http://schemas.openxmlformats.org/officeDocument/2006/relationships/slideLayout" Target="../slideLayouts/slideLayout78.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11" Type="http://schemas.openxmlformats.org/officeDocument/2006/relationships/slideLayout" Target="../slideLayouts/slideLayout80.xml"/><Relationship Id="rId10" Type="http://schemas.openxmlformats.org/officeDocument/2006/relationships/slideLayout" Target="../slideLayouts/slideLayout79.xml"/><Relationship Id="rId13" Type="http://schemas.openxmlformats.org/officeDocument/2006/relationships/slideLayout" Target="../slideLayouts/slideLayout82.xml"/><Relationship Id="rId12" Type="http://schemas.openxmlformats.org/officeDocument/2006/relationships/slideLayout" Target="../slideLayouts/slideLayout81.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9" Type="http://schemas.openxmlformats.org/officeDocument/2006/relationships/slideLayout" Target="../slideLayouts/slideLayout91.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20" Type="http://schemas.openxmlformats.org/officeDocument/2006/relationships/slideLayout" Target="../slideLayouts/slideLayout102.xml"/><Relationship Id="rId22" Type="http://schemas.openxmlformats.org/officeDocument/2006/relationships/theme" Target="../theme/theme4.xml"/><Relationship Id="rId21" Type="http://schemas.openxmlformats.org/officeDocument/2006/relationships/slideLayout" Target="../slideLayouts/slideLayout103.xml"/><Relationship Id="rId11" Type="http://schemas.openxmlformats.org/officeDocument/2006/relationships/slideLayout" Target="../slideLayouts/slideLayout93.xml"/><Relationship Id="rId10" Type="http://schemas.openxmlformats.org/officeDocument/2006/relationships/slideLayout" Target="../slideLayouts/slideLayout92.xml"/><Relationship Id="rId13" Type="http://schemas.openxmlformats.org/officeDocument/2006/relationships/slideLayout" Target="../slideLayouts/slideLayout95.xml"/><Relationship Id="rId12" Type="http://schemas.openxmlformats.org/officeDocument/2006/relationships/slideLayout" Target="../slideLayouts/slideLayout94.xml"/><Relationship Id="rId15" Type="http://schemas.openxmlformats.org/officeDocument/2006/relationships/slideLayout" Target="../slideLayouts/slideLayout97.xml"/><Relationship Id="rId14" Type="http://schemas.openxmlformats.org/officeDocument/2006/relationships/slideLayout" Target="../slideLayouts/slideLayout96.xml"/><Relationship Id="rId17" Type="http://schemas.openxmlformats.org/officeDocument/2006/relationships/slideLayout" Target="../slideLayouts/slideLayout99.xml"/><Relationship Id="rId16" Type="http://schemas.openxmlformats.org/officeDocument/2006/relationships/slideLayout" Target="../slideLayouts/slideLayout98.xml"/><Relationship Id="rId19" Type="http://schemas.openxmlformats.org/officeDocument/2006/relationships/slideLayout" Target="../slideLayouts/slideLayout101.xml"/><Relationship Id="rId18"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 name="Shape 64"/>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 id="2147483693" r:id="rId30"/>
    <p:sldLayoutId id="2147483694" r:id="rId31"/>
    <p:sldLayoutId id="2147483695" r:id="rId32"/>
    <p:sldLayoutId id="2147483696" r:id="rId33"/>
    <p:sldLayoutId id="2147483697" r:id="rId34"/>
    <p:sldLayoutId id="2147483698" r:id="rId35"/>
    <p:sldLayoutId id="2147483699" r:id="rId36"/>
    <p:sldLayoutId id="2147483700" r:id="rId37"/>
    <p:sldLayoutId id="2147483701" r:id="rId38"/>
    <p:sldLayoutId id="2147483702" r:id="rId39"/>
    <p:sldLayoutId id="2147483703" r:id="rId40"/>
    <p:sldLayoutId id="2147483704" r:id="rId41"/>
    <p:sldLayoutId id="2147483705" r:id="rId42"/>
    <p:sldLayoutId id="2147483706" r:id="rId43"/>
    <p:sldLayoutId id="2147483707" r:id="rId44"/>
    <p:sldLayoutId id="2147483708" r:id="rId45"/>
    <p:sldLayoutId id="2147483709" r:id="rId46"/>
    <p:sldLayoutId id="2147483710" r:id="rId47"/>
    <p:sldLayoutId id="2147483711" r:id="rId48"/>
    <p:sldLayoutId id="2147483712" r:id="rId49"/>
    <p:sldLayoutId id="2147483713" r:id="rId50"/>
    <p:sldLayoutId id="2147483714" r:id="rId51"/>
    <p:sldLayoutId id="2147483715" r:id="rId52"/>
    <p:sldLayoutId id="2147483716" r:id="rId5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41" name="Shape 241"/>
        <p:cNvGrpSpPr/>
        <p:nvPr/>
      </p:nvGrpSpPr>
      <p:grpSpPr>
        <a:xfrm>
          <a:off x="0" y="0"/>
          <a:ext cx="0" cy="0"/>
          <a:chOff x="0" y="0"/>
          <a:chExt cx="0" cy="0"/>
        </a:xfrm>
      </p:grpSpPr>
      <p:sp>
        <p:nvSpPr>
          <p:cNvPr id="242" name="Google Shape;242;p7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43" name="Google Shape;243;p7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244" name="Google Shape;244;p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76" name="Shape 276"/>
        <p:cNvGrpSpPr/>
        <p:nvPr/>
      </p:nvGrpSpPr>
      <p:grpSpPr>
        <a:xfrm>
          <a:off x="0" y="0"/>
          <a:ext cx="0" cy="0"/>
          <a:chOff x="0" y="0"/>
          <a:chExt cx="0" cy="0"/>
        </a:xfrm>
      </p:grpSpPr>
      <p:sp>
        <p:nvSpPr>
          <p:cNvPr id="277" name="Google Shape;277;p8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78" name="Google Shape;278;p8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279" name="Google Shape;279;p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0.xml"/><Relationship Id="rId3" Type="http://schemas.openxmlformats.org/officeDocument/2006/relationships/image" Target="../media/image4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64.png"/><Relationship Id="rId5" Type="http://schemas.openxmlformats.org/officeDocument/2006/relationships/image" Target="../media/image6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64.png"/><Relationship Id="rId5" Type="http://schemas.openxmlformats.org/officeDocument/2006/relationships/image" Target="../media/image6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64.png"/><Relationship Id="rId5" Type="http://schemas.openxmlformats.org/officeDocument/2006/relationships/image" Target="../media/image68.png"/><Relationship Id="rId6" Type="http://schemas.openxmlformats.org/officeDocument/2006/relationships/hyperlink" Target="https://drive.google.com/drive/folders/1S1kQxNph8Wb3hNxa0sQ9UBjoooohHVYk?usp=sharin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5.xml"/><Relationship Id="rId3" Type="http://schemas.openxmlformats.org/officeDocument/2006/relationships/image" Target="../media/image4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64.png"/><Relationship Id="rId5" Type="http://schemas.openxmlformats.org/officeDocument/2006/relationships/image" Target="../media/image68.png"/><Relationship Id="rId6" Type="http://schemas.openxmlformats.org/officeDocument/2006/relationships/image" Target="../media/image61.png"/><Relationship Id="rId7" Type="http://schemas.openxmlformats.org/officeDocument/2006/relationships/hyperlink" Target="https://drive.google.com/drive/folders/1S1kQxNph8Wb3hNxa0sQ9UBjoooohHVYk?usp=shari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8.xml"/><Relationship Id="rId3" Type="http://schemas.openxmlformats.org/officeDocument/2006/relationships/image" Target="../media/image4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64.png"/><Relationship Id="rId5" Type="http://schemas.openxmlformats.org/officeDocument/2006/relationships/image" Target="../media/image68.png"/><Relationship Id="rId6" Type="http://schemas.openxmlformats.org/officeDocument/2006/relationships/image" Target="../media/image6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xml"/><Relationship Id="rId3" Type="http://schemas.openxmlformats.org/officeDocument/2006/relationships/image" Target="../media/image4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64.png"/><Relationship Id="rId5" Type="http://schemas.openxmlformats.org/officeDocument/2006/relationships/image" Target="../media/image68.png"/><Relationship Id="rId6" Type="http://schemas.openxmlformats.org/officeDocument/2006/relationships/image" Target="../media/image61.png"/><Relationship Id="rId7" Type="http://schemas.openxmlformats.org/officeDocument/2006/relationships/hyperlink" Target="https://drive.google.com/drive/folders/1S1kQxNph8Wb3hNxa0sQ9UBjoooohHVYk?usp=sharin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2.xml"/><Relationship Id="rId3"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64.png"/><Relationship Id="rId5" Type="http://schemas.openxmlformats.org/officeDocument/2006/relationships/image" Target="../media/image68.png"/><Relationship Id="rId6" Type="http://schemas.openxmlformats.org/officeDocument/2006/relationships/image" Target="../media/image6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64.png"/><Relationship Id="rId5" Type="http://schemas.openxmlformats.org/officeDocument/2006/relationships/image" Target="../media/image68.png"/><Relationship Id="rId6" Type="http://schemas.openxmlformats.org/officeDocument/2006/relationships/image" Target="../media/image61.png"/><Relationship Id="rId7" Type="http://schemas.openxmlformats.org/officeDocument/2006/relationships/hyperlink" Target="https://drive.google.com/drive/folders/1S1kQxNph8Wb3hNxa0sQ9UBjoooohHVYk?usp=sharin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6.xml"/><Relationship Id="rId3"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64.png"/><Relationship Id="rId5" Type="http://schemas.openxmlformats.org/officeDocument/2006/relationships/image" Target="../media/image68.png"/><Relationship Id="rId6" Type="http://schemas.openxmlformats.org/officeDocument/2006/relationships/image" Target="../media/image61.png"/><Relationship Id="rId7" Type="http://schemas.openxmlformats.org/officeDocument/2006/relationships/hyperlink" Target="https://drive.google.com/drive/folders/1S1kQxNph8Wb3hNxa0sQ9UBjoooohHVYk?usp=sharin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9.xml"/><Relationship Id="rId3"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3.xml"/><Relationship Id="rId3" Type="http://schemas.openxmlformats.org/officeDocument/2006/relationships/hyperlink" Target="https://docs.google.com/presentation/d/12s4hGzIfqix4c68r0gv8Kf9ypgqg2WC2xQVYT52MvvA/edit#slide=id.gf48a4f4df5_0_0"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64.png"/><Relationship Id="rId5" Type="http://schemas.openxmlformats.org/officeDocument/2006/relationships/image" Target="../media/image68.png"/><Relationship Id="rId6" Type="http://schemas.openxmlformats.org/officeDocument/2006/relationships/hyperlink" Target="https://drive.google.com/drive/folders/1S1kQxNph8Wb3hNxa0sQ9UBjoooohHVYk?usp=sharin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31.xml"/><Relationship Id="rId3" Type="http://schemas.openxmlformats.org/officeDocument/2006/relationships/image" Target="../media/image70.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3.xml"/><Relationship Id="rId3"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4.xml"/><Relationship Id="rId3" Type="http://schemas.openxmlformats.org/officeDocument/2006/relationships/image" Target="../media/image3.png"/><Relationship Id="rId4" Type="http://schemas.openxmlformats.org/officeDocument/2006/relationships/image" Target="../media/image64.png"/><Relationship Id="rId5" Type="http://schemas.openxmlformats.org/officeDocument/2006/relationships/image" Target="../media/image6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5.xml"/><Relationship Id="rId3" Type="http://schemas.openxmlformats.org/officeDocument/2006/relationships/image" Target="../media/image3.png"/><Relationship Id="rId4" Type="http://schemas.openxmlformats.org/officeDocument/2006/relationships/image" Target="../media/image64.png"/><Relationship Id="rId5" Type="http://schemas.openxmlformats.org/officeDocument/2006/relationships/image" Target="../media/image68.png"/><Relationship Id="rId6" Type="http://schemas.openxmlformats.org/officeDocument/2006/relationships/hyperlink" Target="https://drive.google.com/drive/folders/1S1kQxNph8Wb3hNxa0sQ9UBjoooohHVYk?usp=sharing"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7.xml"/><Relationship Id="rId3"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8.xml"/><Relationship Id="rId3" Type="http://schemas.openxmlformats.org/officeDocument/2006/relationships/image" Target="../media/image3.png"/><Relationship Id="rId4" Type="http://schemas.openxmlformats.org/officeDocument/2006/relationships/image" Target="../media/image64.png"/><Relationship Id="rId5"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39.xml"/><Relationship Id="rId3" Type="http://schemas.openxmlformats.org/officeDocument/2006/relationships/image" Target="../media/image3.png"/><Relationship Id="rId4" Type="http://schemas.openxmlformats.org/officeDocument/2006/relationships/image" Target="../media/image64.png"/><Relationship Id="rId5" Type="http://schemas.openxmlformats.org/officeDocument/2006/relationships/image" Target="../media/image68.png"/><Relationship Id="rId6" Type="http://schemas.openxmlformats.org/officeDocument/2006/relationships/hyperlink" Target="https://drive.google.com/drive/folders/1S1kQxNph8Wb3hNxa0sQ9UBjoooohHVYk?usp=shari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4.xml"/><Relationship Id="rId3" Type="http://schemas.openxmlformats.org/officeDocument/2006/relationships/image" Target="../media/image61.png"/><Relationship Id="rId4" Type="http://schemas.openxmlformats.org/officeDocument/2006/relationships/image" Target="../media/image4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41.xml"/><Relationship Id="rId3"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42.xml"/><Relationship Id="rId3" Type="http://schemas.openxmlformats.org/officeDocument/2006/relationships/image" Target="../media/image3.png"/><Relationship Id="rId4" Type="http://schemas.openxmlformats.org/officeDocument/2006/relationships/image" Target="../media/image64.png"/><Relationship Id="rId5" Type="http://schemas.openxmlformats.org/officeDocument/2006/relationships/image" Target="../media/image68.png"/><Relationship Id="rId6" Type="http://schemas.openxmlformats.org/officeDocument/2006/relationships/image" Target="../media/image6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43.xml"/><Relationship Id="rId3" Type="http://schemas.openxmlformats.org/officeDocument/2006/relationships/image" Target="../media/image3.png"/><Relationship Id="rId4" Type="http://schemas.openxmlformats.org/officeDocument/2006/relationships/image" Target="../media/image64.png"/><Relationship Id="rId5" Type="http://schemas.openxmlformats.org/officeDocument/2006/relationships/image" Target="../media/image68.png"/><Relationship Id="rId6" Type="http://schemas.openxmlformats.org/officeDocument/2006/relationships/image" Target="../media/image6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44.xml"/><Relationship Id="rId3" Type="http://schemas.openxmlformats.org/officeDocument/2006/relationships/image" Target="../media/image3.png"/><Relationship Id="rId4" Type="http://schemas.openxmlformats.org/officeDocument/2006/relationships/image" Target="../media/image64.png"/><Relationship Id="rId5" Type="http://schemas.openxmlformats.org/officeDocument/2006/relationships/image" Target="../media/image68.png"/><Relationship Id="rId6" Type="http://schemas.openxmlformats.org/officeDocument/2006/relationships/image" Target="../media/image61.png"/><Relationship Id="rId7" Type="http://schemas.openxmlformats.org/officeDocument/2006/relationships/hyperlink" Target="https://drive.google.com/drive/folders/1S1kQxNph8Wb3hNxa0sQ9UBjoooohHVYk?usp=sharing"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46.xml"/><Relationship Id="rId3" Type="http://schemas.openxmlformats.org/officeDocument/2006/relationships/image" Target="../media/image4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47.xml"/><Relationship Id="rId3" Type="http://schemas.openxmlformats.org/officeDocument/2006/relationships/image" Target="../media/image3.png"/><Relationship Id="rId4" Type="http://schemas.openxmlformats.org/officeDocument/2006/relationships/image" Target="../media/image64.png"/><Relationship Id="rId5" Type="http://schemas.openxmlformats.org/officeDocument/2006/relationships/image" Target="../media/image68.png"/><Relationship Id="rId6" Type="http://schemas.openxmlformats.org/officeDocument/2006/relationships/image" Target="../media/image61.png"/><Relationship Id="rId7" Type="http://schemas.openxmlformats.org/officeDocument/2006/relationships/hyperlink" Target="https://drive.google.com/drive/folders/1S1kQxNph8Wb3hNxa0sQ9UBjoooohHVYk?usp=sharing"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49.xml"/><Relationship Id="rId3"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5.xml"/><Relationship Id="rId3" Type="http://schemas.openxmlformats.org/officeDocument/2006/relationships/image" Target="../media/image61.png"/><Relationship Id="rId4" Type="http://schemas.openxmlformats.org/officeDocument/2006/relationships/image" Target="../media/image47.png"/><Relationship Id="rId5" Type="http://schemas.openxmlformats.org/officeDocument/2006/relationships/image" Target="../media/image6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50.xml"/><Relationship Id="rId3" Type="http://schemas.openxmlformats.org/officeDocument/2006/relationships/image" Target="../media/image3.png"/><Relationship Id="rId4" Type="http://schemas.openxmlformats.org/officeDocument/2006/relationships/image" Target="../media/image64.png"/><Relationship Id="rId5" Type="http://schemas.openxmlformats.org/officeDocument/2006/relationships/image" Target="../media/image68.png"/><Relationship Id="rId6" Type="http://schemas.openxmlformats.org/officeDocument/2006/relationships/hyperlink" Target="https://drive.google.com/drive/folders/1S1kQxNph8Wb3hNxa0sQ9UBjoooohHVYk?usp=sharing"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52.xml"/><Relationship Id="rId3" Type="http://schemas.openxmlformats.org/officeDocument/2006/relationships/image" Target="../media/image4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53.xml"/><Relationship Id="rId3" Type="http://schemas.openxmlformats.org/officeDocument/2006/relationships/image" Target="../media/image3.png"/><Relationship Id="rId4" Type="http://schemas.openxmlformats.org/officeDocument/2006/relationships/image" Target="../media/image64.png"/><Relationship Id="rId5" Type="http://schemas.openxmlformats.org/officeDocument/2006/relationships/image" Target="../media/image68.png"/><Relationship Id="rId6" Type="http://schemas.openxmlformats.org/officeDocument/2006/relationships/image" Target="../media/image6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54.xml"/><Relationship Id="rId3" Type="http://schemas.openxmlformats.org/officeDocument/2006/relationships/image" Target="../media/image3.png"/><Relationship Id="rId4" Type="http://schemas.openxmlformats.org/officeDocument/2006/relationships/image" Target="../media/image64.png"/><Relationship Id="rId5" Type="http://schemas.openxmlformats.org/officeDocument/2006/relationships/image" Target="../media/image68.png"/><Relationship Id="rId6" Type="http://schemas.openxmlformats.org/officeDocument/2006/relationships/image" Target="../media/image6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55.xml"/><Relationship Id="rId3" Type="http://schemas.openxmlformats.org/officeDocument/2006/relationships/image" Target="../media/image3.png"/><Relationship Id="rId4" Type="http://schemas.openxmlformats.org/officeDocument/2006/relationships/image" Target="../media/image64.png"/><Relationship Id="rId5" Type="http://schemas.openxmlformats.org/officeDocument/2006/relationships/image" Target="../media/image68.png"/><Relationship Id="rId6" Type="http://schemas.openxmlformats.org/officeDocument/2006/relationships/image" Target="../media/image61.png"/><Relationship Id="rId7" Type="http://schemas.openxmlformats.org/officeDocument/2006/relationships/hyperlink" Target="https://drive.google.com/drive/folders/1S1kQxNph8Wb3hNxa0sQ9UBjoooohHVYk?usp=sharing"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57.xml"/><Relationship Id="rId3" Type="http://schemas.openxmlformats.org/officeDocument/2006/relationships/image" Target="../media/image4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58.xml"/><Relationship Id="rId3" Type="http://schemas.openxmlformats.org/officeDocument/2006/relationships/image" Target="../media/image3.png"/><Relationship Id="rId4" Type="http://schemas.openxmlformats.org/officeDocument/2006/relationships/image" Target="../media/image64.png"/><Relationship Id="rId5" Type="http://schemas.openxmlformats.org/officeDocument/2006/relationships/image" Target="../media/image6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59.xml"/><Relationship Id="rId3" Type="http://schemas.openxmlformats.org/officeDocument/2006/relationships/image" Target="../media/image3.png"/><Relationship Id="rId4" Type="http://schemas.openxmlformats.org/officeDocument/2006/relationships/image" Target="../media/image64.png"/><Relationship Id="rId5" Type="http://schemas.openxmlformats.org/officeDocument/2006/relationships/image" Target="../media/image68.png"/><Relationship Id="rId6" Type="http://schemas.openxmlformats.org/officeDocument/2006/relationships/hyperlink" Target="https://drive.google.com/drive/folders/1S1kQxNph8Wb3hNxa0sQ9UBjoooohHVYk?usp=sharin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61.xml"/><Relationship Id="rId3" Type="http://schemas.openxmlformats.org/officeDocument/2006/relationships/image" Target="../media/image4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62.xml"/><Relationship Id="rId3" Type="http://schemas.openxmlformats.org/officeDocument/2006/relationships/image" Target="../media/image3.png"/><Relationship Id="rId4" Type="http://schemas.openxmlformats.org/officeDocument/2006/relationships/image" Target="../media/image64.png"/><Relationship Id="rId5" Type="http://schemas.openxmlformats.org/officeDocument/2006/relationships/image" Target="../media/image68.png"/><Relationship Id="rId6" Type="http://schemas.openxmlformats.org/officeDocument/2006/relationships/hyperlink" Target="https://drive.google.com/drive/folders/1S1kQxNph8Wb3hNxa0sQ9UBjoooohHVYk?usp=sharing" TargetMode="External"/><Relationship Id="rId7" Type="http://schemas.openxmlformats.org/officeDocument/2006/relationships/hyperlink" Target="https://drive.google.com/drive/folders/1S1kQxNph8Wb3hNxa0sQ9UBjoooohHVYk?usp=sharing"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64.xml"/><Relationship Id="rId3" Type="http://schemas.openxmlformats.org/officeDocument/2006/relationships/image" Target="../media/image4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65.xml"/><Relationship Id="rId3" Type="http://schemas.openxmlformats.org/officeDocument/2006/relationships/image" Target="../media/image3.png"/><Relationship Id="rId4" Type="http://schemas.openxmlformats.org/officeDocument/2006/relationships/image" Target="../media/image64.png"/><Relationship Id="rId5" Type="http://schemas.openxmlformats.org/officeDocument/2006/relationships/image" Target="../media/image68.png"/><Relationship Id="rId6" Type="http://schemas.openxmlformats.org/officeDocument/2006/relationships/hyperlink" Target="https://drive.google.com/drive/folders/1S1kQxNph8Wb3hNxa0sQ9UBjoooohHVYk?usp=sharing" TargetMode="External"/><Relationship Id="rId7" Type="http://schemas.openxmlformats.org/officeDocument/2006/relationships/hyperlink" Target="https://drive.google.com/drive/folders/1S1kQxNph8Wb3hNxa0sQ9UBjoooohHVYk?usp=sharing" TargetMode="External"/><Relationship Id="rId8" Type="http://schemas.openxmlformats.org/officeDocument/2006/relationships/image" Target="../media/image6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67.xml"/><Relationship Id="rId3" Type="http://schemas.openxmlformats.org/officeDocument/2006/relationships/image" Target="../media/image4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68.xml"/><Relationship Id="rId3" Type="http://schemas.openxmlformats.org/officeDocument/2006/relationships/image" Target="../media/image3.png"/><Relationship Id="rId4" Type="http://schemas.openxmlformats.org/officeDocument/2006/relationships/image" Target="../media/image64.png"/><Relationship Id="rId5" Type="http://schemas.openxmlformats.org/officeDocument/2006/relationships/image" Target="../media/image68.png"/><Relationship Id="rId6" Type="http://schemas.openxmlformats.org/officeDocument/2006/relationships/hyperlink" Target="https://drive.google.com/drive/folders/1S1kQxNph8Wb3hNxa0sQ9UBjoooohHVYk?usp=sharing" TargetMode="External"/><Relationship Id="rId7" Type="http://schemas.openxmlformats.org/officeDocument/2006/relationships/hyperlink" Target="https://drive.google.com/drive/folders/1S1kQxNph8Wb3hNxa0sQ9UBjoooohHVYk?usp=sharing"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69.xml"/><Relationship Id="rId3" Type="http://schemas.openxmlformats.org/officeDocument/2006/relationships/image" Target="../media/image71.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7.xml"/><Relationship Id="rId3" Type="http://schemas.openxmlformats.org/officeDocument/2006/relationships/image" Target="../media/image4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64.png"/><Relationship Id="rId5" Type="http://schemas.openxmlformats.org/officeDocument/2006/relationships/image" Target="../media/image68.png"/><Relationship Id="rId6" Type="http://schemas.openxmlformats.org/officeDocument/2006/relationships/hyperlink" Target="https://drive.google.com/drive/folders/1S1kQxNph8Wb3hNxa0sQ9UBjoooohHVYk?usp=sharing" TargetMode="External"/><Relationship Id="rId7" Type="http://schemas.openxmlformats.org/officeDocument/2006/relationships/hyperlink" Target="https://drive.google.com/drive/folders/1S1kQxNph8Wb3hNxa0sQ9UBjoooohHVYk?usp=sharing" TargetMode="External"/><Relationship Id="rId8" Type="http://schemas.openxmlformats.org/officeDocument/2006/relationships/image" Target="../media/image6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108"/>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Diseño UX/UI</a:t>
            </a:r>
            <a:endParaRPr b="1" sz="4000">
              <a:solidFill>
                <a:srgbClr val="EAFF6A"/>
              </a:solidFill>
              <a:latin typeface="DM Sans"/>
              <a:ea typeface="DM Sans"/>
              <a:cs typeface="DM Sans"/>
              <a:sym typeface="DM Sans"/>
            </a:endParaRPr>
          </a:p>
        </p:txBody>
      </p:sp>
      <p:sp>
        <p:nvSpPr>
          <p:cNvPr id="350" name="Google Shape;350;p108"/>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lt1"/>
                </a:solidFill>
                <a:latin typeface="DM Sans"/>
                <a:ea typeface="DM Sans"/>
                <a:cs typeface="DM Sans"/>
                <a:sym typeface="DM Sans"/>
              </a:rPr>
              <a:t>MANUAL DE PRÁCTICAS</a:t>
            </a:r>
            <a:endParaRPr sz="1600">
              <a:solidFill>
                <a:schemeClr val="lt1"/>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grpSp>
        <p:nvGrpSpPr>
          <p:cNvPr id="455" name="Google Shape;455;p117"/>
          <p:cNvGrpSpPr/>
          <p:nvPr/>
        </p:nvGrpSpPr>
        <p:grpSpPr>
          <a:xfrm>
            <a:off x="4202558" y="994173"/>
            <a:ext cx="738900" cy="738900"/>
            <a:chOff x="3137108" y="2467173"/>
            <a:chExt cx="738900" cy="738900"/>
          </a:xfrm>
        </p:grpSpPr>
        <p:sp>
          <p:nvSpPr>
            <p:cNvPr id="456" name="Google Shape;456;p117"/>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7" name="Google Shape;457;p117"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458" name="Google Shape;458;p117"/>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User persona y benchmarking</a:t>
            </a:r>
            <a:endParaRPr b="1" sz="4000">
              <a:solidFill>
                <a:schemeClr val="dk1"/>
              </a:solidFill>
              <a:highlight>
                <a:srgbClr val="EAFF6A"/>
              </a:highlight>
              <a:latin typeface="DM Sans"/>
              <a:ea typeface="DM Sans"/>
              <a:cs typeface="DM Sans"/>
              <a:sym typeface="DM Sans"/>
            </a:endParaRPr>
          </a:p>
        </p:txBody>
      </p:sp>
      <p:sp>
        <p:nvSpPr>
          <p:cNvPr id="459" name="Google Shape;459;p117"/>
          <p:cNvSpPr txBox="1"/>
          <p:nvPr/>
        </p:nvSpPr>
        <p:spPr>
          <a:xfrm>
            <a:off x="987300" y="3173988"/>
            <a:ext cx="71694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Comenzaremos creando las proto personas (versión preliminar de los user persona). Además, podrás armar un benchmarking competencia para tu proyecto.</a:t>
            </a:r>
            <a:endParaRPr sz="2000">
              <a:solidFill>
                <a:srgbClr val="999999"/>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pic>
        <p:nvPicPr>
          <p:cNvPr id="464" name="Google Shape;464;p118"/>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465" name="Google Shape;465;p118"/>
          <p:cNvSpPr/>
          <p:nvPr/>
        </p:nvSpPr>
        <p:spPr>
          <a:xfrm>
            <a:off x="469200" y="495850"/>
            <a:ext cx="1804200" cy="310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2.ª PRÁCTICA</a:t>
            </a:r>
            <a:endParaRPr>
              <a:latin typeface="DM Sans"/>
              <a:ea typeface="DM Sans"/>
              <a:cs typeface="DM Sans"/>
              <a:sym typeface="DM Sans"/>
            </a:endParaRPr>
          </a:p>
        </p:txBody>
      </p:sp>
      <p:pic>
        <p:nvPicPr>
          <p:cNvPr id="466" name="Google Shape;466;p118"/>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467" name="Google Shape;467;p118"/>
          <p:cNvSpPr/>
          <p:nvPr/>
        </p:nvSpPr>
        <p:spPr>
          <a:xfrm flipH="1" rot="10800000">
            <a:off x="469200" y="859000"/>
            <a:ext cx="8205600" cy="11700"/>
          </a:xfrm>
          <a:prstGeom prst="rect">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8" name="Google Shape;468;p118"/>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469" name="Google Shape;469;p118"/>
          <p:cNvSpPr txBox="1"/>
          <p:nvPr/>
        </p:nvSpPr>
        <p:spPr>
          <a:xfrm>
            <a:off x="469200" y="1525175"/>
            <a:ext cx="3843300" cy="3167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None/>
            </a:pPr>
            <a:r>
              <a:rPr b="1" lang="es-419" sz="1250">
                <a:latin typeface="DM Sans"/>
                <a:ea typeface="DM Sans"/>
                <a:cs typeface="DM Sans"/>
                <a:sym typeface="DM Sans"/>
              </a:rPr>
              <a:t>Consigna</a:t>
            </a:r>
            <a:endParaRPr b="1" sz="1250">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En una primera instancia, crear él o las proto personas harán uso de tu proyecto final. Definir al menos dos personas. En una segunda instancia, realizar un benchmarking qué tenga como objetivo la búsqueda de competidores referentes (te puedes ayudar buscando aplicaciones que usarían los usuarios de tu proyecto).</a:t>
            </a:r>
            <a:endParaRPr sz="1250">
              <a:solidFill>
                <a:srgbClr val="83AEFB"/>
              </a:solidFill>
              <a:latin typeface="DM Sans"/>
              <a:ea typeface="DM Sans"/>
              <a:cs typeface="DM Sans"/>
              <a:sym typeface="DM Sans"/>
            </a:endParaRPr>
          </a:p>
          <a:p>
            <a:pPr indent="-307975" lvl="0" marL="457200" rtl="0" algn="l">
              <a:lnSpc>
                <a:spcPct val="115000"/>
              </a:lnSpc>
              <a:spcBef>
                <a:spcPts val="1000"/>
              </a:spcBef>
              <a:spcAft>
                <a:spcPts val="0"/>
              </a:spcAft>
              <a:buClr>
                <a:srgbClr val="EA90FF"/>
              </a:buClr>
              <a:buSzPts val="1250"/>
              <a:buFont typeface="DM Sans"/>
              <a:buChar char="✓"/>
            </a:pPr>
            <a:r>
              <a:rPr lang="es-419" sz="1250">
                <a:solidFill>
                  <a:schemeClr val="dk1"/>
                </a:solidFill>
                <a:latin typeface="DM Sans"/>
                <a:ea typeface="DM Sans"/>
                <a:cs typeface="DM Sans"/>
                <a:sym typeface="DM Sans"/>
              </a:rPr>
              <a:t>Ten en cuenta los siguientes aspectos: </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1. Identificar cuáles serán las apps con las que se hará la comparación. Comparar y evaluar de 3 a 5 posibles competidores directos o indirectos.</a:t>
            </a:r>
            <a:endParaRPr sz="1250">
              <a:solidFill>
                <a:schemeClr val="dk1"/>
              </a:solidFill>
              <a:latin typeface="DM Sans"/>
              <a:ea typeface="DM Sans"/>
              <a:cs typeface="DM Sans"/>
              <a:sym typeface="DM Sans"/>
            </a:endParaRPr>
          </a:p>
        </p:txBody>
      </p:sp>
      <p:sp>
        <p:nvSpPr>
          <p:cNvPr id="470" name="Google Shape;470;p118" title="2."/>
          <p:cNvSpPr txBox="1"/>
          <p:nvPr/>
        </p:nvSpPr>
        <p:spPr>
          <a:xfrm>
            <a:off x="4312625" y="1525175"/>
            <a:ext cx="4353900" cy="306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2</a:t>
            </a:r>
            <a:r>
              <a:rPr lang="es-419" sz="1250">
                <a:solidFill>
                  <a:schemeClr val="dk1"/>
                </a:solidFill>
                <a:latin typeface="DM Sans"/>
                <a:ea typeface="DM Sans"/>
                <a:cs typeface="DM Sans"/>
                <a:sym typeface="DM Sans"/>
              </a:rPr>
              <a:t>. Categorías, tema y niveles de cumplimiento de análisis:</a:t>
            </a:r>
            <a:endParaRPr sz="1250">
              <a:solidFill>
                <a:schemeClr val="dk1"/>
              </a:solidFill>
              <a:latin typeface="DM Sans"/>
              <a:ea typeface="DM Sans"/>
              <a:cs typeface="DM Sans"/>
              <a:sym typeface="DM Sans"/>
            </a:endParaRPr>
          </a:p>
          <a:p>
            <a:pPr indent="-307975" lvl="0" marL="457200" rtl="0" algn="l">
              <a:lnSpc>
                <a:spcPct val="115000"/>
              </a:lnSpc>
              <a:spcBef>
                <a:spcPts val="1000"/>
              </a:spcBef>
              <a:spcAft>
                <a:spcPts val="0"/>
              </a:spcAft>
              <a:buClr>
                <a:schemeClr val="dk1"/>
              </a:buClr>
              <a:buSzPts val="1250"/>
              <a:buFont typeface="DM Sans"/>
              <a:buAutoNum type="alphaLcPeriod"/>
            </a:pPr>
            <a:r>
              <a:rPr lang="es-419" sz="1250">
                <a:solidFill>
                  <a:schemeClr val="dk1"/>
                </a:solidFill>
                <a:latin typeface="DM Sans"/>
                <a:ea typeface="DM Sans"/>
                <a:cs typeface="DM Sans"/>
                <a:sym typeface="DM Sans"/>
              </a:rPr>
              <a:t>Vocabulario: Las palabras utilizadas en los elementos de interacción (botones, títulos) permiten qué el usuario pueda llevar adelante la tarea y no presta a confusión.</a:t>
            </a:r>
            <a:endParaRPr sz="1250">
              <a:solidFill>
                <a:schemeClr val="dk1"/>
              </a:solidFill>
              <a:latin typeface="DM Sans"/>
              <a:ea typeface="DM Sans"/>
              <a:cs typeface="DM Sans"/>
              <a:sym typeface="DM Sans"/>
            </a:endParaRPr>
          </a:p>
          <a:p>
            <a:pPr indent="-307975" lvl="0" marL="457200" rtl="0" algn="l">
              <a:lnSpc>
                <a:spcPct val="115000"/>
              </a:lnSpc>
              <a:spcBef>
                <a:spcPts val="0"/>
              </a:spcBef>
              <a:spcAft>
                <a:spcPts val="0"/>
              </a:spcAft>
              <a:buClr>
                <a:schemeClr val="dk1"/>
              </a:buClr>
              <a:buSzPts val="1250"/>
              <a:buFont typeface="DM Sans"/>
              <a:buAutoNum type="alphaLcPeriod"/>
            </a:pPr>
            <a:r>
              <a:rPr lang="es-419" sz="1250">
                <a:solidFill>
                  <a:schemeClr val="dk1"/>
                </a:solidFill>
                <a:latin typeface="DM Sans"/>
                <a:ea typeface="DM Sans"/>
                <a:cs typeface="DM Sans"/>
                <a:sym typeface="DM Sans"/>
              </a:rPr>
              <a:t>Navegabilidad: Cantidad de Pasos</a:t>
            </a:r>
            <a:endParaRPr sz="1250">
              <a:solidFill>
                <a:schemeClr val="dk1"/>
              </a:solidFill>
              <a:latin typeface="DM Sans"/>
              <a:ea typeface="DM Sans"/>
              <a:cs typeface="DM Sans"/>
              <a:sym typeface="DM Sans"/>
            </a:endParaRPr>
          </a:p>
          <a:p>
            <a:pPr indent="-307975" lvl="0" marL="457200" rtl="0" algn="l">
              <a:lnSpc>
                <a:spcPct val="115000"/>
              </a:lnSpc>
              <a:spcBef>
                <a:spcPts val="0"/>
              </a:spcBef>
              <a:spcAft>
                <a:spcPts val="0"/>
              </a:spcAft>
              <a:buClr>
                <a:schemeClr val="dk1"/>
              </a:buClr>
              <a:buSzPts val="1250"/>
              <a:buFont typeface="DM Sans"/>
              <a:buAutoNum type="alphaLcPeriod"/>
            </a:pPr>
            <a:r>
              <a:rPr lang="es-419" sz="1250">
                <a:solidFill>
                  <a:schemeClr val="dk1"/>
                </a:solidFill>
                <a:latin typeface="DM Sans"/>
                <a:ea typeface="DM Sans"/>
                <a:cs typeface="DM Sans"/>
                <a:sym typeface="DM Sans"/>
              </a:rPr>
              <a:t>Diseño: Ocupación del espacio en página, distribución de los elementos y tamaño con relación al espacio.</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3. Incluir las fortalezas y debilidades de cada una de las competencias.</a:t>
            </a:r>
            <a:endParaRPr sz="1250">
              <a:solidFill>
                <a:schemeClr val="dk1"/>
              </a:solidFill>
              <a:latin typeface="DM Sans"/>
              <a:ea typeface="DM Sans"/>
              <a:cs typeface="DM Sans"/>
              <a:sym typeface="DM Sans"/>
            </a:endParaRPr>
          </a:p>
        </p:txBody>
      </p:sp>
      <p:sp>
        <p:nvSpPr>
          <p:cNvPr id="471" name="Google Shape;471;p118"/>
          <p:cNvSpPr txBox="1"/>
          <p:nvPr/>
        </p:nvSpPr>
        <p:spPr>
          <a:xfrm>
            <a:off x="805713" y="1077850"/>
            <a:ext cx="7167300" cy="53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500">
                <a:solidFill>
                  <a:schemeClr val="dk1"/>
                </a:solidFill>
                <a:latin typeface="DM Sans"/>
                <a:ea typeface="DM Sans"/>
                <a:cs typeface="DM Sans"/>
                <a:sym typeface="DM Sans"/>
              </a:rPr>
              <a:t>User persona y benchmarking</a:t>
            </a:r>
            <a:endParaRPr b="1" sz="2500">
              <a:solidFill>
                <a:schemeClr val="dk1"/>
              </a:solidFill>
              <a:latin typeface="DM Sans"/>
              <a:ea typeface="DM Sans"/>
              <a:cs typeface="DM Sans"/>
              <a:sym typeface="DM Sans"/>
            </a:endParaRPr>
          </a:p>
        </p:txBody>
      </p:sp>
      <p:sp>
        <p:nvSpPr>
          <p:cNvPr id="472" name="Google Shape;472;p118"/>
          <p:cNvSpPr/>
          <p:nvPr/>
        </p:nvSpPr>
        <p:spPr>
          <a:xfrm>
            <a:off x="2369525" y="495850"/>
            <a:ext cx="1943100" cy="310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473" name="Google Shape;473;p118"/>
          <p:cNvPicPr preferRelativeResize="0"/>
          <p:nvPr/>
        </p:nvPicPr>
        <p:blipFill>
          <a:blip r:embed="rId4">
            <a:alphaModFix/>
          </a:blip>
          <a:stretch>
            <a:fillRect/>
          </a:stretch>
        </p:blipFill>
        <p:spPr>
          <a:xfrm>
            <a:off x="2459850" y="554350"/>
            <a:ext cx="193800" cy="193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id="478" name="Google Shape;478;p119"/>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479" name="Google Shape;479;p119"/>
          <p:cNvSpPr/>
          <p:nvPr/>
        </p:nvSpPr>
        <p:spPr>
          <a:xfrm>
            <a:off x="469200" y="495850"/>
            <a:ext cx="1804200" cy="310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2.ª PRÁCTICA</a:t>
            </a:r>
            <a:endParaRPr>
              <a:latin typeface="DM Sans"/>
              <a:ea typeface="DM Sans"/>
              <a:cs typeface="DM Sans"/>
              <a:sym typeface="DM Sans"/>
            </a:endParaRPr>
          </a:p>
        </p:txBody>
      </p:sp>
      <p:pic>
        <p:nvPicPr>
          <p:cNvPr id="480" name="Google Shape;480;p119"/>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481" name="Google Shape;481;p119"/>
          <p:cNvSpPr/>
          <p:nvPr/>
        </p:nvSpPr>
        <p:spPr>
          <a:xfrm flipH="1" rot="10800000">
            <a:off x="469200" y="859000"/>
            <a:ext cx="8205600" cy="11700"/>
          </a:xfrm>
          <a:prstGeom prst="rect">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2" name="Google Shape;482;p119"/>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483" name="Google Shape;483;p119"/>
          <p:cNvSpPr txBox="1"/>
          <p:nvPr/>
        </p:nvSpPr>
        <p:spPr>
          <a:xfrm>
            <a:off x="469200" y="1525175"/>
            <a:ext cx="3843300" cy="3032400"/>
          </a:xfrm>
          <a:prstGeom prst="rect">
            <a:avLst/>
          </a:prstGeom>
          <a:noFill/>
          <a:ln>
            <a:noFill/>
          </a:ln>
        </p:spPr>
        <p:txBody>
          <a:bodyPr anchorCtr="0" anchor="t" bIns="91425" lIns="91425" spcFirstLastPara="1" rIns="91425" wrap="square" tIns="91425">
            <a:spAutoFit/>
          </a:bodyPr>
          <a:lstStyle/>
          <a:p>
            <a:pPr indent="-307975" lvl="0" marL="457200" rtl="0" algn="l">
              <a:lnSpc>
                <a:spcPct val="115000"/>
              </a:lnSpc>
              <a:spcBef>
                <a:spcPts val="1000"/>
              </a:spcBef>
              <a:spcAft>
                <a:spcPts val="0"/>
              </a:spcAft>
              <a:buClr>
                <a:schemeClr val="accent4"/>
              </a:buClr>
              <a:buSzPts val="1250"/>
              <a:buFont typeface="DM Sans"/>
              <a:buChar char="✓"/>
            </a:pPr>
            <a:r>
              <a:rPr lang="es-419" sz="1250">
                <a:solidFill>
                  <a:schemeClr val="dk1"/>
                </a:solidFill>
                <a:latin typeface="DM Sans"/>
                <a:ea typeface="DM Sans"/>
                <a:cs typeface="DM Sans"/>
                <a:sym typeface="DM Sans"/>
              </a:rPr>
              <a:t>Ten en cuenta los siguientes aspectos - Protopersona</a:t>
            </a:r>
            <a:r>
              <a:rPr b="1" lang="es-419" sz="1250">
                <a:solidFill>
                  <a:schemeClr val="dk1"/>
                </a:solidFill>
                <a:latin typeface="DM Sans"/>
                <a:ea typeface="DM Sans"/>
                <a:cs typeface="DM Sans"/>
                <a:sym typeface="DM Sans"/>
              </a:rPr>
              <a:t>*:</a:t>
            </a:r>
            <a:r>
              <a:rPr lang="es-419" sz="1250">
                <a:solidFill>
                  <a:schemeClr val="dk1"/>
                </a:solidFill>
                <a:latin typeface="DM Sans"/>
                <a:ea typeface="DM Sans"/>
                <a:cs typeface="DM Sans"/>
                <a:sym typeface="DM Sans"/>
              </a:rPr>
              <a:t> </a:t>
            </a:r>
            <a:endParaRPr sz="1250">
              <a:solidFill>
                <a:schemeClr val="dk1"/>
              </a:solidFill>
              <a:latin typeface="DM Sans"/>
              <a:ea typeface="DM Sans"/>
              <a:cs typeface="DM Sans"/>
              <a:sym typeface="DM Sans"/>
            </a:endParaRPr>
          </a:p>
          <a:p>
            <a:pPr indent="-309775" lvl="0" marL="460800" rtl="0" algn="l">
              <a:lnSpc>
                <a:spcPct val="115000"/>
              </a:lnSpc>
              <a:spcBef>
                <a:spcPts val="0"/>
              </a:spcBef>
              <a:spcAft>
                <a:spcPts val="0"/>
              </a:spcAft>
              <a:buClr>
                <a:schemeClr val="dk1"/>
              </a:buClr>
              <a:buSzPts val="1250"/>
              <a:buFont typeface="DM Sans"/>
              <a:buAutoNum type="arabicPeriod"/>
            </a:pPr>
            <a:r>
              <a:rPr lang="es-419" sz="1250">
                <a:solidFill>
                  <a:schemeClr val="dk1"/>
                </a:solidFill>
                <a:latin typeface="DM Sans"/>
                <a:ea typeface="DM Sans"/>
                <a:cs typeface="DM Sans"/>
                <a:sym typeface="DM Sans"/>
              </a:rPr>
              <a:t>Justificación de elección:  Argumentar por qué son afines al proyecto.</a:t>
            </a:r>
            <a:endParaRPr sz="1250">
              <a:solidFill>
                <a:schemeClr val="dk1"/>
              </a:solidFill>
              <a:latin typeface="DM Sans"/>
              <a:ea typeface="DM Sans"/>
              <a:cs typeface="DM Sans"/>
              <a:sym typeface="DM Sans"/>
            </a:endParaRPr>
          </a:p>
          <a:p>
            <a:pPr indent="-309775" lvl="0" marL="460800" rtl="0" algn="l">
              <a:lnSpc>
                <a:spcPct val="115000"/>
              </a:lnSpc>
              <a:spcBef>
                <a:spcPts val="0"/>
              </a:spcBef>
              <a:spcAft>
                <a:spcPts val="0"/>
              </a:spcAft>
              <a:buClr>
                <a:schemeClr val="dk1"/>
              </a:buClr>
              <a:buSzPts val="1250"/>
              <a:buFont typeface="DM Sans"/>
              <a:buAutoNum type="arabicPeriod"/>
            </a:pPr>
            <a:r>
              <a:rPr lang="es-419" sz="1250">
                <a:solidFill>
                  <a:schemeClr val="dk1"/>
                </a:solidFill>
                <a:latin typeface="DM Sans"/>
                <a:ea typeface="DM Sans"/>
                <a:cs typeface="DM Sans"/>
                <a:sym typeface="DM Sans"/>
              </a:rPr>
              <a:t>Tipo de Usuario:  ¿Es compradora? ¿Es vendedora? (esto tiene relación con el rubro y área a fin al proyecto).</a:t>
            </a:r>
            <a:endParaRPr sz="1250">
              <a:solidFill>
                <a:schemeClr val="dk1"/>
              </a:solidFill>
              <a:latin typeface="DM Sans"/>
              <a:ea typeface="DM Sans"/>
              <a:cs typeface="DM Sans"/>
              <a:sym typeface="DM Sans"/>
            </a:endParaRPr>
          </a:p>
          <a:p>
            <a:pPr indent="-309775" lvl="0" marL="460800" rtl="0" algn="l">
              <a:lnSpc>
                <a:spcPct val="115000"/>
              </a:lnSpc>
              <a:spcBef>
                <a:spcPts val="0"/>
              </a:spcBef>
              <a:spcAft>
                <a:spcPts val="0"/>
              </a:spcAft>
              <a:buClr>
                <a:schemeClr val="dk1"/>
              </a:buClr>
              <a:buSzPts val="1250"/>
              <a:buFont typeface="DM Sans"/>
              <a:buAutoNum type="arabicPeriod"/>
            </a:pPr>
            <a:r>
              <a:rPr lang="es-419" sz="1250">
                <a:solidFill>
                  <a:schemeClr val="dk1"/>
                </a:solidFill>
                <a:latin typeface="DM Sans"/>
                <a:ea typeface="DM Sans"/>
                <a:cs typeface="DM Sans"/>
                <a:sym typeface="DM Sans"/>
              </a:rPr>
              <a:t>Frase identificatoria: Seleccionar una frase qué capture su actitud general hacia su producto.</a:t>
            </a:r>
            <a:endParaRPr sz="1250">
              <a:solidFill>
                <a:schemeClr val="dk1"/>
              </a:solidFill>
              <a:latin typeface="DM Sans"/>
              <a:ea typeface="DM Sans"/>
              <a:cs typeface="DM Sans"/>
              <a:sym typeface="DM Sans"/>
            </a:endParaRPr>
          </a:p>
          <a:p>
            <a:pPr indent="-309775" lvl="0" marL="460800" rtl="0" algn="l">
              <a:lnSpc>
                <a:spcPct val="115000"/>
              </a:lnSpc>
              <a:spcBef>
                <a:spcPts val="0"/>
              </a:spcBef>
              <a:spcAft>
                <a:spcPts val="0"/>
              </a:spcAft>
              <a:buClr>
                <a:schemeClr val="dk1"/>
              </a:buClr>
              <a:buSzPts val="1250"/>
              <a:buFont typeface="DM Sans"/>
              <a:buAutoNum type="arabicPeriod"/>
            </a:pPr>
            <a:r>
              <a:rPr lang="es-419" sz="1250">
                <a:solidFill>
                  <a:schemeClr val="dk1"/>
                </a:solidFill>
                <a:latin typeface="DM Sans"/>
                <a:ea typeface="DM Sans"/>
                <a:cs typeface="DM Sans"/>
                <a:sym typeface="DM Sans"/>
              </a:rPr>
              <a:t>Foto: Foto de una persona en plano medio, corto a corto, preferentemente mirando a cámara.</a:t>
            </a:r>
            <a:endParaRPr sz="1250">
              <a:solidFill>
                <a:schemeClr val="dk1"/>
              </a:solidFill>
              <a:latin typeface="DM Sans"/>
              <a:ea typeface="DM Sans"/>
              <a:cs typeface="DM Sans"/>
              <a:sym typeface="DM Sans"/>
            </a:endParaRPr>
          </a:p>
        </p:txBody>
      </p:sp>
      <p:sp>
        <p:nvSpPr>
          <p:cNvPr id="484" name="Google Shape;484;p119" title="2."/>
          <p:cNvSpPr txBox="1"/>
          <p:nvPr/>
        </p:nvSpPr>
        <p:spPr>
          <a:xfrm>
            <a:off x="4312625" y="1525175"/>
            <a:ext cx="4353900" cy="3032400"/>
          </a:xfrm>
          <a:prstGeom prst="rect">
            <a:avLst/>
          </a:prstGeom>
          <a:noFill/>
          <a:ln>
            <a:noFill/>
          </a:ln>
        </p:spPr>
        <p:txBody>
          <a:bodyPr anchorCtr="0" anchor="t" bIns="91425" lIns="91425" spcFirstLastPara="1" rIns="91425" wrap="square" tIns="91425">
            <a:spAutoFit/>
          </a:bodyPr>
          <a:lstStyle/>
          <a:p>
            <a:pPr indent="-307975" lvl="0" marL="457200" rtl="0" algn="l">
              <a:lnSpc>
                <a:spcPct val="115000"/>
              </a:lnSpc>
              <a:spcBef>
                <a:spcPts val="1000"/>
              </a:spcBef>
              <a:spcAft>
                <a:spcPts val="0"/>
              </a:spcAft>
              <a:buClr>
                <a:schemeClr val="dk1"/>
              </a:buClr>
              <a:buSzPts val="1250"/>
              <a:buFont typeface="DM Sans"/>
              <a:buAutoNum type="arabicPeriod" startAt="5"/>
            </a:pPr>
            <a:r>
              <a:rPr lang="es-419" sz="1250">
                <a:solidFill>
                  <a:schemeClr val="dk1"/>
                </a:solidFill>
                <a:latin typeface="DM Sans"/>
                <a:ea typeface="DM Sans"/>
                <a:cs typeface="DM Sans"/>
                <a:sym typeface="DM Sans"/>
              </a:rPr>
              <a:t>Perfil: Pequeña biografía qué defina el entorno (entre 50 y 60 palabras)</a:t>
            </a:r>
            <a:endParaRPr sz="1250">
              <a:solidFill>
                <a:schemeClr val="dk1"/>
              </a:solidFill>
              <a:latin typeface="DM Sans"/>
              <a:ea typeface="DM Sans"/>
              <a:cs typeface="DM Sans"/>
              <a:sym typeface="DM Sans"/>
            </a:endParaRPr>
          </a:p>
          <a:p>
            <a:pPr indent="-307975" lvl="0" marL="457200" rtl="0" algn="l">
              <a:lnSpc>
                <a:spcPct val="115000"/>
              </a:lnSpc>
              <a:spcBef>
                <a:spcPts val="0"/>
              </a:spcBef>
              <a:spcAft>
                <a:spcPts val="0"/>
              </a:spcAft>
              <a:buClr>
                <a:schemeClr val="dk1"/>
              </a:buClr>
              <a:buSzPts val="1250"/>
              <a:buFont typeface="DM Sans"/>
              <a:buAutoNum type="arabicPeriod" startAt="5"/>
            </a:pPr>
            <a:r>
              <a:rPr lang="es-419" sz="1250">
                <a:solidFill>
                  <a:schemeClr val="dk1"/>
                </a:solidFill>
                <a:latin typeface="DM Sans"/>
                <a:ea typeface="DM Sans"/>
                <a:cs typeface="DM Sans"/>
                <a:sym typeface="DM Sans"/>
              </a:rPr>
              <a:t>Metas: ¿qué busca lograr? ¿Qué objetivos tiene? Detallar por lo menos 3 metas relacionadas con el proyecto.</a:t>
            </a:r>
            <a:endParaRPr sz="1250">
              <a:solidFill>
                <a:schemeClr val="dk1"/>
              </a:solidFill>
              <a:latin typeface="DM Sans"/>
              <a:ea typeface="DM Sans"/>
              <a:cs typeface="DM Sans"/>
              <a:sym typeface="DM Sans"/>
            </a:endParaRPr>
          </a:p>
          <a:p>
            <a:pPr indent="-307975" lvl="0" marL="457200" rtl="0" algn="l">
              <a:lnSpc>
                <a:spcPct val="115000"/>
              </a:lnSpc>
              <a:spcBef>
                <a:spcPts val="0"/>
              </a:spcBef>
              <a:spcAft>
                <a:spcPts val="0"/>
              </a:spcAft>
              <a:buClr>
                <a:schemeClr val="dk1"/>
              </a:buClr>
              <a:buSzPts val="1250"/>
              <a:buFont typeface="DM Sans"/>
              <a:buAutoNum type="arabicPeriod" startAt="5"/>
            </a:pPr>
            <a:r>
              <a:rPr lang="es-419" sz="1250">
                <a:solidFill>
                  <a:schemeClr val="dk1"/>
                </a:solidFill>
                <a:latin typeface="DM Sans"/>
                <a:ea typeface="DM Sans"/>
                <a:cs typeface="DM Sans"/>
                <a:sym typeface="DM Sans"/>
              </a:rPr>
              <a:t>Motivaciones y Frustraciones:  ¿Qué motivaciones relacionadas con el proyecto tiene el usuario? ¿Qué frustraciones actuales tiene el usuario? Detallar por lo menos 3 motivaciones y 3 frustraciones.</a:t>
            </a:r>
            <a:endParaRPr sz="1250">
              <a:solidFill>
                <a:schemeClr val="dk1"/>
              </a:solidFill>
              <a:latin typeface="DM Sans"/>
              <a:ea typeface="DM Sans"/>
              <a:cs typeface="DM Sans"/>
              <a:sym typeface="DM Sans"/>
            </a:endParaRPr>
          </a:p>
          <a:p>
            <a:pPr indent="-307975" lvl="0" marL="457200" rtl="0" algn="l">
              <a:lnSpc>
                <a:spcPct val="115000"/>
              </a:lnSpc>
              <a:spcBef>
                <a:spcPts val="0"/>
              </a:spcBef>
              <a:spcAft>
                <a:spcPts val="0"/>
              </a:spcAft>
              <a:buClr>
                <a:schemeClr val="dk1"/>
              </a:buClr>
              <a:buSzPts val="1250"/>
              <a:buFont typeface="DM Sans"/>
              <a:buAutoNum type="arabicPeriod" startAt="5"/>
            </a:pPr>
            <a:r>
              <a:rPr lang="es-419" sz="1250">
                <a:solidFill>
                  <a:schemeClr val="dk1"/>
                </a:solidFill>
                <a:latin typeface="DM Sans"/>
                <a:ea typeface="DM Sans"/>
                <a:cs typeface="DM Sans"/>
                <a:sym typeface="DM Sans"/>
              </a:rPr>
              <a:t>Habilidades Técnicas: Nuevas tecnologías, Internet, software, dispositivos móviles. Se sugiere usar una escala del 1 al 5 donde 1 es nada y 5 es mucho.</a:t>
            </a:r>
            <a:endParaRPr sz="1250">
              <a:solidFill>
                <a:schemeClr val="dk1"/>
              </a:solidFill>
              <a:latin typeface="DM Sans"/>
              <a:ea typeface="DM Sans"/>
              <a:cs typeface="DM Sans"/>
              <a:sym typeface="DM Sans"/>
            </a:endParaRPr>
          </a:p>
        </p:txBody>
      </p:sp>
      <p:sp>
        <p:nvSpPr>
          <p:cNvPr id="485" name="Google Shape;485;p119"/>
          <p:cNvSpPr txBox="1"/>
          <p:nvPr/>
        </p:nvSpPr>
        <p:spPr>
          <a:xfrm>
            <a:off x="805713" y="1077850"/>
            <a:ext cx="7167300" cy="53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500">
                <a:solidFill>
                  <a:schemeClr val="dk1"/>
                </a:solidFill>
                <a:latin typeface="DM Sans"/>
                <a:ea typeface="DM Sans"/>
                <a:cs typeface="DM Sans"/>
                <a:sym typeface="DM Sans"/>
              </a:rPr>
              <a:t>User persona y benchmarking</a:t>
            </a:r>
            <a:endParaRPr b="1" sz="2500">
              <a:solidFill>
                <a:schemeClr val="dk1"/>
              </a:solidFill>
              <a:latin typeface="DM Sans"/>
              <a:ea typeface="DM Sans"/>
              <a:cs typeface="DM Sans"/>
              <a:sym typeface="DM Sans"/>
            </a:endParaRPr>
          </a:p>
        </p:txBody>
      </p:sp>
      <p:sp>
        <p:nvSpPr>
          <p:cNvPr id="486" name="Google Shape;486;p119"/>
          <p:cNvSpPr/>
          <p:nvPr/>
        </p:nvSpPr>
        <p:spPr>
          <a:xfrm>
            <a:off x="2369525" y="495850"/>
            <a:ext cx="1943100" cy="310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487" name="Google Shape;487;p119"/>
          <p:cNvPicPr preferRelativeResize="0"/>
          <p:nvPr/>
        </p:nvPicPr>
        <p:blipFill>
          <a:blip r:embed="rId4">
            <a:alphaModFix/>
          </a:blip>
          <a:stretch>
            <a:fillRect/>
          </a:stretch>
        </p:blipFill>
        <p:spPr>
          <a:xfrm>
            <a:off x="2459850" y="554350"/>
            <a:ext cx="193800" cy="193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id="492" name="Google Shape;492;p120"/>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493" name="Google Shape;493;p120"/>
          <p:cNvSpPr/>
          <p:nvPr/>
        </p:nvSpPr>
        <p:spPr>
          <a:xfrm>
            <a:off x="469200" y="495850"/>
            <a:ext cx="1804200" cy="310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2.ª PRÁCTICA</a:t>
            </a:r>
            <a:endParaRPr>
              <a:latin typeface="DM Sans"/>
              <a:ea typeface="DM Sans"/>
              <a:cs typeface="DM Sans"/>
              <a:sym typeface="DM Sans"/>
            </a:endParaRPr>
          </a:p>
        </p:txBody>
      </p:sp>
      <p:pic>
        <p:nvPicPr>
          <p:cNvPr id="494" name="Google Shape;494;p120"/>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495" name="Google Shape;495;p120"/>
          <p:cNvSpPr/>
          <p:nvPr/>
        </p:nvSpPr>
        <p:spPr>
          <a:xfrm flipH="1" rot="10800000">
            <a:off x="469200" y="859000"/>
            <a:ext cx="8205600" cy="11700"/>
          </a:xfrm>
          <a:prstGeom prst="rect">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6" name="Google Shape;496;p120"/>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497" name="Google Shape;497;p120"/>
          <p:cNvSpPr txBox="1"/>
          <p:nvPr/>
        </p:nvSpPr>
        <p:spPr>
          <a:xfrm>
            <a:off x="917400" y="1655250"/>
            <a:ext cx="7309200" cy="2089500"/>
          </a:xfrm>
          <a:prstGeom prst="rect">
            <a:avLst/>
          </a:prstGeom>
          <a:noFill/>
          <a:ln>
            <a:noFill/>
          </a:ln>
        </p:spPr>
        <p:txBody>
          <a:bodyPr anchorCtr="0" anchor="t" bIns="91425" lIns="91425" spcFirstLastPara="1" rIns="91425" wrap="square" tIns="91425">
            <a:spAutoFit/>
          </a:bodyPr>
          <a:lstStyle/>
          <a:p>
            <a:pPr indent="-307975" lvl="0" marL="457200" rtl="0" algn="l">
              <a:lnSpc>
                <a:spcPct val="115000"/>
              </a:lnSpc>
              <a:spcBef>
                <a:spcPts val="1000"/>
              </a:spcBef>
              <a:spcAft>
                <a:spcPts val="0"/>
              </a:spcAft>
              <a:buClr>
                <a:schemeClr val="accent4"/>
              </a:buClr>
              <a:buSzPts val="1250"/>
              <a:buFont typeface="DM Sans"/>
              <a:buChar char="✓"/>
            </a:pPr>
            <a:r>
              <a:rPr lang="es-419" sz="1250">
                <a:solidFill>
                  <a:schemeClr val="dk1"/>
                </a:solidFill>
                <a:latin typeface="DM Sans"/>
                <a:ea typeface="DM Sans"/>
                <a:cs typeface="DM Sans"/>
                <a:sym typeface="DM Sans"/>
              </a:rPr>
              <a:t>Ten en cuenta los siguientes aspectos - Protopersona*: </a:t>
            </a:r>
            <a:endParaRPr sz="1250">
              <a:solidFill>
                <a:schemeClr val="dk1"/>
              </a:solidFill>
              <a:latin typeface="DM Sans"/>
              <a:ea typeface="DM Sans"/>
              <a:cs typeface="DM Sans"/>
              <a:sym typeface="DM Sans"/>
            </a:endParaRPr>
          </a:p>
          <a:p>
            <a:pPr indent="-307975" lvl="0" marL="457200" rtl="0" algn="l">
              <a:lnSpc>
                <a:spcPct val="115000"/>
              </a:lnSpc>
              <a:spcBef>
                <a:spcPts val="1000"/>
              </a:spcBef>
              <a:spcAft>
                <a:spcPts val="0"/>
              </a:spcAft>
              <a:buClr>
                <a:schemeClr val="dk1"/>
              </a:buClr>
              <a:buSzPts val="1250"/>
              <a:buFont typeface="DM Sans"/>
              <a:buAutoNum type="arabicPeriod" startAt="9"/>
            </a:pPr>
            <a:r>
              <a:rPr lang="es-419" sz="1250">
                <a:solidFill>
                  <a:schemeClr val="dk1"/>
                </a:solidFill>
                <a:latin typeface="DM Sans"/>
                <a:ea typeface="DM Sans"/>
                <a:cs typeface="DM Sans"/>
                <a:sym typeface="DM Sans"/>
              </a:rPr>
              <a:t>Datos Personales: Ciudad, Edad, Sexo, Lugar geográfico, Costumbres/intereses</a:t>
            </a:r>
            <a:endParaRPr sz="1250">
              <a:solidFill>
                <a:schemeClr val="dk1"/>
              </a:solidFill>
              <a:latin typeface="DM Sans"/>
              <a:ea typeface="DM Sans"/>
              <a:cs typeface="DM Sans"/>
              <a:sym typeface="DM Sans"/>
            </a:endParaRPr>
          </a:p>
          <a:p>
            <a:pPr indent="-307975" lvl="0" marL="457200" rtl="0" algn="l">
              <a:lnSpc>
                <a:spcPct val="115000"/>
              </a:lnSpc>
              <a:spcBef>
                <a:spcPts val="1000"/>
              </a:spcBef>
              <a:spcAft>
                <a:spcPts val="0"/>
              </a:spcAft>
              <a:buClr>
                <a:schemeClr val="dk1"/>
              </a:buClr>
              <a:buSzPts val="1250"/>
              <a:buFont typeface="DM Sans"/>
              <a:buAutoNum type="arabicPeriod" startAt="9"/>
            </a:pPr>
            <a:r>
              <a:rPr lang="es-419" sz="1250">
                <a:solidFill>
                  <a:schemeClr val="dk1"/>
                </a:solidFill>
                <a:latin typeface="DM Sans"/>
                <a:ea typeface="DM Sans"/>
                <a:cs typeface="DM Sans"/>
                <a:sym typeface="DM Sans"/>
              </a:rPr>
              <a:t>Complementario: Se puede complementar el user persona con los siguientes ítems: Habilidades, Patrones de comportamiento, Actitudes, como piensa.</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b="1" lang="es-419" sz="1250">
                <a:solidFill>
                  <a:schemeClr val="dk1"/>
                </a:solidFill>
                <a:latin typeface="DM Sans"/>
                <a:ea typeface="DM Sans"/>
                <a:cs typeface="DM Sans"/>
                <a:sym typeface="DM Sans"/>
              </a:rPr>
              <a:t>*</a:t>
            </a:r>
            <a:r>
              <a:rPr lang="es-419" sz="1250">
                <a:solidFill>
                  <a:schemeClr val="dk1"/>
                </a:solidFill>
                <a:latin typeface="DM Sans"/>
                <a:ea typeface="DM Sans"/>
                <a:cs typeface="DM Sans"/>
                <a:sym typeface="DM Sans"/>
              </a:rPr>
              <a:t>Una vez que hayamos realizado las entrevistas con usuarios, nuestra “proto persona” pasará a ser un “user persona”, ya que la información que lo completa fue parte de los resultados de las entrevistas.</a:t>
            </a:r>
            <a:endParaRPr sz="1250">
              <a:solidFill>
                <a:schemeClr val="dk1"/>
              </a:solidFill>
              <a:latin typeface="DM Sans"/>
              <a:ea typeface="DM Sans"/>
              <a:cs typeface="DM Sans"/>
              <a:sym typeface="DM Sans"/>
            </a:endParaRPr>
          </a:p>
        </p:txBody>
      </p:sp>
      <p:sp>
        <p:nvSpPr>
          <p:cNvPr id="498" name="Google Shape;498;p120"/>
          <p:cNvSpPr txBox="1"/>
          <p:nvPr/>
        </p:nvSpPr>
        <p:spPr>
          <a:xfrm>
            <a:off x="805713" y="1077850"/>
            <a:ext cx="7167300" cy="53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500">
                <a:solidFill>
                  <a:schemeClr val="dk1"/>
                </a:solidFill>
                <a:latin typeface="DM Sans"/>
                <a:ea typeface="DM Sans"/>
                <a:cs typeface="DM Sans"/>
                <a:sym typeface="DM Sans"/>
              </a:rPr>
              <a:t>User persona y benchmarking</a:t>
            </a:r>
            <a:endParaRPr b="1" sz="2500">
              <a:solidFill>
                <a:schemeClr val="dk1"/>
              </a:solidFill>
              <a:latin typeface="DM Sans"/>
              <a:ea typeface="DM Sans"/>
              <a:cs typeface="DM Sans"/>
              <a:sym typeface="DM Sans"/>
            </a:endParaRPr>
          </a:p>
        </p:txBody>
      </p:sp>
      <p:sp>
        <p:nvSpPr>
          <p:cNvPr id="499" name="Google Shape;499;p120"/>
          <p:cNvSpPr/>
          <p:nvPr/>
        </p:nvSpPr>
        <p:spPr>
          <a:xfrm>
            <a:off x="2369525" y="495850"/>
            <a:ext cx="1943100" cy="310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500" name="Google Shape;500;p120"/>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501" name="Google Shape;501;p120"/>
          <p:cNvSpPr txBox="1"/>
          <p:nvPr/>
        </p:nvSpPr>
        <p:spPr>
          <a:xfrm>
            <a:off x="917388" y="3728175"/>
            <a:ext cx="40644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solidFill>
                  <a:srgbClr val="000000"/>
                </a:solidFill>
                <a:highlight>
                  <a:srgbClr val="EAFF6A"/>
                </a:highlight>
                <a:latin typeface="DM Sans"/>
                <a:ea typeface="DM Sans"/>
                <a:cs typeface="DM Sans"/>
                <a:sym typeface="DM Sans"/>
              </a:rPr>
              <a:t>Podrás encontrar un ejemplo en l</a:t>
            </a:r>
            <a:r>
              <a:rPr lang="es-419" sz="1150">
                <a:highlight>
                  <a:srgbClr val="EAFF6A"/>
                </a:highlight>
                <a:latin typeface="DM Sans"/>
                <a:ea typeface="DM Sans"/>
                <a:cs typeface="DM Sans"/>
                <a:sym typeface="DM Sans"/>
              </a:rPr>
              <a:t>a</a:t>
            </a:r>
            <a:r>
              <a:rPr lang="es-419" sz="1150">
                <a:solidFill>
                  <a:srgbClr val="000000"/>
                </a:solidFill>
                <a:highlight>
                  <a:srgbClr val="EAFF6A"/>
                </a:highlight>
                <a:latin typeface="DM Sans"/>
                <a:ea typeface="DM Sans"/>
                <a:cs typeface="DM Sans"/>
                <a:sym typeface="DM Sans"/>
              </a:rPr>
              <a:t> </a:t>
            </a:r>
            <a:r>
              <a:rPr lang="es-419" sz="1150" u="sng">
                <a:solidFill>
                  <a:schemeClr val="hlink"/>
                </a:solidFill>
                <a:highlight>
                  <a:srgbClr val="EAFF6A"/>
                </a:highlight>
                <a:latin typeface="DM Sans"/>
                <a:ea typeface="DM Sans"/>
                <a:cs typeface="DM Sans"/>
                <a:sym typeface="DM Sans"/>
                <a:hlinkClick r:id="rId6"/>
              </a:rPr>
              <a:t>carpeta de clase.</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12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POV + MVP</a:t>
            </a:r>
            <a:endParaRPr b="1" sz="4000">
              <a:solidFill>
                <a:schemeClr val="dk1"/>
              </a:solidFill>
              <a:latin typeface="DM Sans"/>
              <a:ea typeface="DM Sans"/>
              <a:cs typeface="DM Sans"/>
              <a:sym typeface="DM Sans"/>
            </a:endParaRPr>
          </a:p>
        </p:txBody>
      </p:sp>
      <p:sp>
        <p:nvSpPr>
          <p:cNvPr id="507" name="Google Shape;507;p121"/>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dk1"/>
                </a:solidFill>
                <a:latin typeface="DM Sans"/>
                <a:ea typeface="DM Sans"/>
                <a:cs typeface="DM Sans"/>
                <a:sym typeface="DM Sans"/>
              </a:rPr>
              <a:t>CLASE 05</a:t>
            </a:r>
            <a:endParaRPr sz="1600">
              <a:solidFill>
                <a:schemeClr val="dk1"/>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grpSp>
        <p:nvGrpSpPr>
          <p:cNvPr id="512" name="Google Shape;512;p122"/>
          <p:cNvGrpSpPr/>
          <p:nvPr/>
        </p:nvGrpSpPr>
        <p:grpSpPr>
          <a:xfrm>
            <a:off x="4202558" y="994173"/>
            <a:ext cx="738900" cy="738900"/>
            <a:chOff x="3137108" y="2467173"/>
            <a:chExt cx="738900" cy="738900"/>
          </a:xfrm>
        </p:grpSpPr>
        <p:sp>
          <p:nvSpPr>
            <p:cNvPr id="513" name="Google Shape;513;p122"/>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4" name="Google Shape;514;p122"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515" name="Google Shape;515;p122"/>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POV + MVP</a:t>
            </a:r>
            <a:endParaRPr b="1" sz="4000">
              <a:solidFill>
                <a:schemeClr val="dk1"/>
              </a:solidFill>
              <a:highlight>
                <a:srgbClr val="EAFF6A"/>
              </a:highlight>
              <a:latin typeface="DM Sans"/>
              <a:ea typeface="DM Sans"/>
              <a:cs typeface="DM Sans"/>
              <a:sym typeface="DM Sans"/>
            </a:endParaRPr>
          </a:p>
        </p:txBody>
      </p:sp>
      <p:sp>
        <p:nvSpPr>
          <p:cNvPr id="516" name="Google Shape;516;p122"/>
          <p:cNvSpPr txBox="1"/>
          <p:nvPr/>
        </p:nvSpPr>
        <p:spPr>
          <a:xfrm>
            <a:off x="987300" y="2947538"/>
            <a:ext cx="7169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Definir el Punto de Vista y el Mínimo Producto Viable de mi proyecto.</a:t>
            </a:r>
            <a:endParaRPr sz="2000">
              <a:solidFill>
                <a:srgbClr val="999999"/>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pic>
        <p:nvPicPr>
          <p:cNvPr id="521" name="Google Shape;521;p123"/>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22" name="Google Shape;522;p123"/>
          <p:cNvSpPr/>
          <p:nvPr/>
        </p:nvSpPr>
        <p:spPr>
          <a:xfrm>
            <a:off x="469200" y="495850"/>
            <a:ext cx="1804200" cy="310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3.ª PRÁCTICA</a:t>
            </a:r>
            <a:endParaRPr>
              <a:latin typeface="DM Sans"/>
              <a:ea typeface="DM Sans"/>
              <a:cs typeface="DM Sans"/>
              <a:sym typeface="DM Sans"/>
            </a:endParaRPr>
          </a:p>
        </p:txBody>
      </p:sp>
      <p:pic>
        <p:nvPicPr>
          <p:cNvPr id="523" name="Google Shape;523;p123"/>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524" name="Google Shape;524;p123"/>
          <p:cNvSpPr/>
          <p:nvPr/>
        </p:nvSpPr>
        <p:spPr>
          <a:xfrm flipH="1" rot="10800000">
            <a:off x="469200" y="859000"/>
            <a:ext cx="8205600" cy="11700"/>
          </a:xfrm>
          <a:prstGeom prst="rect">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5" name="Google Shape;525;p123"/>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526" name="Google Shape;526;p123"/>
          <p:cNvSpPr txBox="1"/>
          <p:nvPr/>
        </p:nvSpPr>
        <p:spPr>
          <a:xfrm>
            <a:off x="469200" y="1525175"/>
            <a:ext cx="3843300" cy="2503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None/>
            </a:pPr>
            <a:r>
              <a:rPr b="1" lang="es-419" sz="1250">
                <a:latin typeface="DM Sans"/>
                <a:ea typeface="DM Sans"/>
                <a:cs typeface="DM Sans"/>
                <a:sym typeface="DM Sans"/>
              </a:rPr>
              <a:t>Consigna</a:t>
            </a:r>
            <a:endParaRPr b="1" sz="1250">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En una primera instancia, definir el POV de tu proyecto. En una segunda instancia, a partir del POV, detallar el listado de funcionalidades básicas (MVP).</a:t>
            </a:r>
            <a:endParaRPr sz="1250">
              <a:solidFill>
                <a:srgbClr val="83AEFB"/>
              </a:solidFill>
              <a:latin typeface="DM Sans"/>
              <a:ea typeface="DM Sans"/>
              <a:cs typeface="DM Sans"/>
              <a:sym typeface="DM Sans"/>
            </a:endParaRPr>
          </a:p>
          <a:p>
            <a:pPr indent="-307975" lvl="0" marL="457200" rtl="0" algn="l">
              <a:lnSpc>
                <a:spcPct val="115000"/>
              </a:lnSpc>
              <a:spcBef>
                <a:spcPts val="1000"/>
              </a:spcBef>
              <a:spcAft>
                <a:spcPts val="0"/>
              </a:spcAft>
              <a:buClr>
                <a:srgbClr val="EA90FF"/>
              </a:buClr>
              <a:buSzPts val="1250"/>
              <a:buFont typeface="DM Sans"/>
              <a:buChar char="✓"/>
            </a:pPr>
            <a:r>
              <a:rPr lang="es-419" sz="1250">
                <a:solidFill>
                  <a:schemeClr val="dk1"/>
                </a:solidFill>
                <a:latin typeface="DM Sans"/>
                <a:ea typeface="DM Sans"/>
                <a:cs typeface="DM Sans"/>
                <a:sym typeface="DM Sans"/>
              </a:rPr>
              <a:t>Ten en cuenta los siguientes aspectos - </a:t>
            </a:r>
            <a:r>
              <a:rPr b="1" lang="es-419" sz="1250">
                <a:solidFill>
                  <a:schemeClr val="dk1"/>
                </a:solidFill>
                <a:latin typeface="DM Sans"/>
                <a:ea typeface="DM Sans"/>
                <a:cs typeface="DM Sans"/>
                <a:sym typeface="DM Sans"/>
              </a:rPr>
              <a:t>POV</a:t>
            </a:r>
            <a:r>
              <a:rPr lang="es-419" sz="1250">
                <a:solidFill>
                  <a:schemeClr val="dk1"/>
                </a:solidFill>
                <a:latin typeface="DM Sans"/>
                <a:ea typeface="DM Sans"/>
                <a:cs typeface="DM Sans"/>
                <a:sym typeface="DM Sans"/>
              </a:rPr>
              <a:t>: </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1. Seguir la estructura (usuario -- necesita -- porque).</a:t>
            </a:r>
            <a:endParaRPr sz="1250">
              <a:solidFill>
                <a:schemeClr val="dk1"/>
              </a:solidFill>
              <a:latin typeface="DM Sans"/>
              <a:ea typeface="DM Sans"/>
              <a:cs typeface="DM Sans"/>
              <a:sym typeface="DM Sans"/>
            </a:endParaRPr>
          </a:p>
        </p:txBody>
      </p:sp>
      <p:sp>
        <p:nvSpPr>
          <p:cNvPr id="527" name="Google Shape;527;p123" title="2."/>
          <p:cNvSpPr txBox="1"/>
          <p:nvPr/>
        </p:nvSpPr>
        <p:spPr>
          <a:xfrm>
            <a:off x="4312625" y="1525175"/>
            <a:ext cx="4353900" cy="196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s-419" sz="1250">
                <a:solidFill>
                  <a:schemeClr val="dk1"/>
                </a:solidFill>
                <a:latin typeface="DM Sans"/>
                <a:ea typeface="DM Sans"/>
                <a:cs typeface="DM Sans"/>
                <a:sym typeface="DM Sans"/>
              </a:rPr>
              <a:t>MVP</a:t>
            </a:r>
            <a:endParaRPr b="1"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1. Desarrollaremos un listado de funcionalidades básicas al respecto (MVP): Hacer un listado de las funciones principales qué debería tener el proyecto personal para poder cumplir con el concepto del MVP.</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2. Te podrás apoyar realizando un storyboard (no más de 6 cuadrantes) o storytelling (no más de 150 caracteres).</a:t>
            </a:r>
            <a:endParaRPr sz="1250">
              <a:solidFill>
                <a:schemeClr val="dk1"/>
              </a:solidFill>
              <a:latin typeface="DM Sans"/>
              <a:ea typeface="DM Sans"/>
              <a:cs typeface="DM Sans"/>
              <a:sym typeface="DM Sans"/>
            </a:endParaRPr>
          </a:p>
        </p:txBody>
      </p:sp>
      <p:sp>
        <p:nvSpPr>
          <p:cNvPr id="528" name="Google Shape;528;p123"/>
          <p:cNvSpPr txBox="1"/>
          <p:nvPr/>
        </p:nvSpPr>
        <p:spPr>
          <a:xfrm>
            <a:off x="805713" y="1077850"/>
            <a:ext cx="7167300" cy="53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500">
                <a:solidFill>
                  <a:schemeClr val="dk1"/>
                </a:solidFill>
                <a:latin typeface="DM Sans"/>
                <a:ea typeface="DM Sans"/>
                <a:cs typeface="DM Sans"/>
                <a:sym typeface="DM Sans"/>
              </a:rPr>
              <a:t>POV + MVP</a:t>
            </a:r>
            <a:endParaRPr b="1" sz="2500">
              <a:solidFill>
                <a:schemeClr val="dk1"/>
              </a:solidFill>
              <a:latin typeface="DM Sans"/>
              <a:ea typeface="DM Sans"/>
              <a:cs typeface="DM Sans"/>
              <a:sym typeface="DM Sans"/>
            </a:endParaRPr>
          </a:p>
        </p:txBody>
      </p:sp>
      <p:sp>
        <p:nvSpPr>
          <p:cNvPr id="529" name="Google Shape;529;p123"/>
          <p:cNvSpPr/>
          <p:nvPr/>
        </p:nvSpPr>
        <p:spPr>
          <a:xfrm>
            <a:off x="2369525" y="495850"/>
            <a:ext cx="1943100" cy="310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530" name="Google Shape;530;p123"/>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531" name="Google Shape;531;p123"/>
          <p:cNvSpPr/>
          <p:nvPr/>
        </p:nvSpPr>
        <p:spPr>
          <a:xfrm>
            <a:off x="4408750" y="495850"/>
            <a:ext cx="1943100" cy="310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a:t>
            </a:r>
            <a:r>
              <a:rPr lang="es-419" sz="1350">
                <a:latin typeface="DM Sans"/>
                <a:ea typeface="DM Sans"/>
                <a:cs typeface="DM Sans"/>
                <a:sym typeface="DM Sans"/>
              </a:rPr>
              <a:t>1.ª</a:t>
            </a:r>
            <a:r>
              <a:rPr lang="es-419" sz="1350">
                <a:solidFill>
                  <a:srgbClr val="000000"/>
                </a:solidFill>
                <a:latin typeface="DM Sans"/>
                <a:ea typeface="DM Sans"/>
                <a:cs typeface="DM Sans"/>
                <a:sym typeface="DM Sans"/>
              </a:rPr>
              <a:t> Pre-entrega</a:t>
            </a:r>
            <a:r>
              <a:rPr lang="es-419" sz="1350">
                <a:latin typeface="DM Sans"/>
                <a:ea typeface="DM Sans"/>
                <a:cs typeface="DM Sans"/>
                <a:sym typeface="DM Sans"/>
              </a:rPr>
              <a:t>*</a:t>
            </a:r>
            <a:endParaRPr>
              <a:latin typeface="DM Sans"/>
              <a:ea typeface="DM Sans"/>
              <a:cs typeface="DM Sans"/>
              <a:sym typeface="DM Sans"/>
            </a:endParaRPr>
          </a:p>
        </p:txBody>
      </p:sp>
      <p:pic>
        <p:nvPicPr>
          <p:cNvPr id="532" name="Google Shape;532;p123" title="ícono de proyecto final"/>
          <p:cNvPicPr preferRelativeResize="0"/>
          <p:nvPr/>
        </p:nvPicPr>
        <p:blipFill>
          <a:blip r:embed="rId6">
            <a:alphaModFix/>
          </a:blip>
          <a:stretch>
            <a:fillRect/>
          </a:stretch>
        </p:blipFill>
        <p:spPr>
          <a:xfrm>
            <a:off x="4491475" y="516963"/>
            <a:ext cx="268525" cy="268550"/>
          </a:xfrm>
          <a:prstGeom prst="rect">
            <a:avLst/>
          </a:prstGeom>
          <a:noFill/>
          <a:ln>
            <a:noFill/>
          </a:ln>
        </p:spPr>
      </p:pic>
      <p:sp>
        <p:nvSpPr>
          <p:cNvPr id="533" name="Google Shape;533;p123"/>
          <p:cNvSpPr txBox="1"/>
          <p:nvPr/>
        </p:nvSpPr>
        <p:spPr>
          <a:xfrm>
            <a:off x="469201" y="4692275"/>
            <a:ext cx="43539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highlight>
                  <a:srgbClr val="EAFF6A"/>
                </a:highlight>
                <a:latin typeface="DM Sans"/>
                <a:ea typeface="DM Sans"/>
                <a:cs typeface="DM Sans"/>
                <a:sym typeface="DM Sans"/>
              </a:rPr>
              <a:t>*Este ejercicio es fundamental para las pre-entregas del PF</a:t>
            </a:r>
            <a:endParaRPr sz="1150">
              <a:solidFill>
                <a:srgbClr val="83AEFB"/>
              </a:solidFill>
              <a:highlight>
                <a:srgbClr val="EAFF6A"/>
              </a:highlight>
              <a:latin typeface="DM Sans"/>
              <a:ea typeface="DM Sans"/>
              <a:cs typeface="DM Sans"/>
              <a:sym typeface="DM Sans"/>
            </a:endParaRPr>
          </a:p>
        </p:txBody>
      </p:sp>
      <p:sp>
        <p:nvSpPr>
          <p:cNvPr id="534" name="Google Shape;534;p123"/>
          <p:cNvSpPr txBox="1"/>
          <p:nvPr/>
        </p:nvSpPr>
        <p:spPr>
          <a:xfrm>
            <a:off x="4312488" y="3728175"/>
            <a:ext cx="40644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solidFill>
                  <a:srgbClr val="000000"/>
                </a:solidFill>
                <a:highlight>
                  <a:srgbClr val="EAFF6A"/>
                </a:highlight>
                <a:latin typeface="DM Sans"/>
                <a:ea typeface="DM Sans"/>
                <a:cs typeface="DM Sans"/>
                <a:sym typeface="DM Sans"/>
              </a:rPr>
              <a:t>Podrás encontrar un ejemplo en l</a:t>
            </a:r>
            <a:r>
              <a:rPr lang="es-419" sz="1150">
                <a:highlight>
                  <a:srgbClr val="EAFF6A"/>
                </a:highlight>
                <a:latin typeface="DM Sans"/>
                <a:ea typeface="DM Sans"/>
                <a:cs typeface="DM Sans"/>
                <a:sym typeface="DM Sans"/>
              </a:rPr>
              <a:t>a</a:t>
            </a:r>
            <a:r>
              <a:rPr lang="es-419" sz="1150">
                <a:solidFill>
                  <a:srgbClr val="000000"/>
                </a:solidFill>
                <a:highlight>
                  <a:srgbClr val="EAFF6A"/>
                </a:highlight>
                <a:latin typeface="DM Sans"/>
                <a:ea typeface="DM Sans"/>
                <a:cs typeface="DM Sans"/>
                <a:sym typeface="DM Sans"/>
              </a:rPr>
              <a:t> </a:t>
            </a:r>
            <a:r>
              <a:rPr lang="es-419" sz="1150" u="sng">
                <a:solidFill>
                  <a:schemeClr val="hlink"/>
                </a:solidFill>
                <a:highlight>
                  <a:srgbClr val="EAFF6A"/>
                </a:highlight>
                <a:latin typeface="DM Sans"/>
                <a:ea typeface="DM Sans"/>
                <a:cs typeface="DM Sans"/>
                <a:sym typeface="DM Sans"/>
                <a:hlinkClick r:id="rId7"/>
              </a:rPr>
              <a:t>carpeta de clase.</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124"/>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Arquitectura de información</a:t>
            </a:r>
            <a:endParaRPr b="1" sz="4000">
              <a:solidFill>
                <a:schemeClr val="dk1"/>
              </a:solidFill>
              <a:latin typeface="DM Sans"/>
              <a:ea typeface="DM Sans"/>
              <a:cs typeface="DM Sans"/>
              <a:sym typeface="DM Sans"/>
            </a:endParaRPr>
          </a:p>
        </p:txBody>
      </p:sp>
      <p:sp>
        <p:nvSpPr>
          <p:cNvPr id="540" name="Google Shape;540;p124"/>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dk1"/>
                </a:solidFill>
                <a:latin typeface="DM Sans"/>
                <a:ea typeface="DM Sans"/>
                <a:cs typeface="DM Sans"/>
                <a:sym typeface="DM Sans"/>
              </a:rPr>
              <a:t>CLASE 06</a:t>
            </a:r>
            <a:endParaRPr sz="1600">
              <a:solidFill>
                <a:schemeClr val="dk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grpSp>
        <p:nvGrpSpPr>
          <p:cNvPr id="545" name="Google Shape;545;p125"/>
          <p:cNvGrpSpPr/>
          <p:nvPr/>
        </p:nvGrpSpPr>
        <p:grpSpPr>
          <a:xfrm>
            <a:off x="4202558" y="994173"/>
            <a:ext cx="738900" cy="738900"/>
            <a:chOff x="3137108" y="2467173"/>
            <a:chExt cx="738900" cy="738900"/>
          </a:xfrm>
        </p:grpSpPr>
        <p:sp>
          <p:nvSpPr>
            <p:cNvPr id="546" name="Google Shape;546;p125"/>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7" name="Google Shape;547;p125"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548" name="Google Shape;548;p125"/>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Arquitectura de información</a:t>
            </a:r>
            <a:endParaRPr b="1" sz="4000">
              <a:solidFill>
                <a:schemeClr val="dk1"/>
              </a:solidFill>
              <a:highlight>
                <a:srgbClr val="EAFF6A"/>
              </a:highlight>
              <a:latin typeface="DM Sans"/>
              <a:ea typeface="DM Sans"/>
              <a:cs typeface="DM Sans"/>
              <a:sym typeface="DM Sans"/>
            </a:endParaRPr>
          </a:p>
        </p:txBody>
      </p:sp>
      <p:sp>
        <p:nvSpPr>
          <p:cNvPr id="549" name="Google Shape;549;p125"/>
          <p:cNvSpPr txBox="1"/>
          <p:nvPr/>
        </p:nvSpPr>
        <p:spPr>
          <a:xfrm>
            <a:off x="987300" y="3173988"/>
            <a:ext cx="71694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Realizar la arquitectura de información de tu proyecto partiendo de la actividad de Cardsorting que deberás realizar.</a:t>
            </a:r>
            <a:endParaRPr sz="2000">
              <a:solidFill>
                <a:srgbClr val="999999"/>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pic>
        <p:nvPicPr>
          <p:cNvPr id="554" name="Google Shape;554;p126"/>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55" name="Google Shape;555;p126"/>
          <p:cNvSpPr/>
          <p:nvPr/>
        </p:nvSpPr>
        <p:spPr>
          <a:xfrm>
            <a:off x="469200" y="495850"/>
            <a:ext cx="1804200" cy="310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4.ª PRÁCTICA</a:t>
            </a:r>
            <a:endParaRPr>
              <a:latin typeface="DM Sans"/>
              <a:ea typeface="DM Sans"/>
              <a:cs typeface="DM Sans"/>
              <a:sym typeface="DM Sans"/>
            </a:endParaRPr>
          </a:p>
        </p:txBody>
      </p:sp>
      <p:pic>
        <p:nvPicPr>
          <p:cNvPr id="556" name="Google Shape;556;p126"/>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557" name="Google Shape;557;p126"/>
          <p:cNvSpPr/>
          <p:nvPr/>
        </p:nvSpPr>
        <p:spPr>
          <a:xfrm flipH="1" rot="10800000">
            <a:off x="469200" y="859000"/>
            <a:ext cx="8205600" cy="11700"/>
          </a:xfrm>
          <a:prstGeom prst="rect">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8" name="Google Shape;558;p126"/>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559" name="Google Shape;559;p126"/>
          <p:cNvSpPr txBox="1"/>
          <p:nvPr/>
        </p:nvSpPr>
        <p:spPr>
          <a:xfrm>
            <a:off x="469200" y="1525175"/>
            <a:ext cx="3843300" cy="2374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None/>
            </a:pPr>
            <a:r>
              <a:rPr b="1" lang="es-419" sz="1250">
                <a:latin typeface="DM Sans"/>
                <a:ea typeface="DM Sans"/>
                <a:cs typeface="DM Sans"/>
                <a:sym typeface="DM Sans"/>
              </a:rPr>
              <a:t>Consigna</a:t>
            </a:r>
            <a:endParaRPr b="1" sz="1250">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Realizar la arquitectura de información de tu proyecto partiendo del Card Sorting qué deberás realizar. Tendrás que hacer el cardsorting con al menos 15 personas para obtener información relevante. Para las conclusiones trabajar con la matriz de similitud y/o el dendograma AAM para su armado.</a:t>
            </a:r>
            <a:endParaRPr sz="1250">
              <a:solidFill>
                <a:srgbClr val="83AEFB"/>
              </a:solidFill>
              <a:latin typeface="DM Sans"/>
              <a:ea typeface="DM Sans"/>
              <a:cs typeface="DM Sans"/>
              <a:sym typeface="DM Sans"/>
            </a:endParaRPr>
          </a:p>
          <a:p>
            <a:pPr indent="-307975" lvl="0" marL="457200" rtl="0" algn="l">
              <a:lnSpc>
                <a:spcPct val="115000"/>
              </a:lnSpc>
              <a:spcBef>
                <a:spcPts val="1000"/>
              </a:spcBef>
              <a:spcAft>
                <a:spcPts val="0"/>
              </a:spcAft>
              <a:buClr>
                <a:srgbClr val="EA90FF"/>
              </a:buClr>
              <a:buSzPts val="1250"/>
              <a:buFont typeface="DM Sans"/>
              <a:buChar char="✓"/>
            </a:pPr>
            <a:r>
              <a:rPr lang="es-419" sz="1250">
                <a:solidFill>
                  <a:schemeClr val="dk1"/>
                </a:solidFill>
                <a:latin typeface="DM Sans"/>
                <a:ea typeface="DM Sans"/>
                <a:cs typeface="DM Sans"/>
                <a:sym typeface="DM Sans"/>
              </a:rPr>
              <a:t>Ten en cuenta los siguientes aspectos:</a:t>
            </a:r>
            <a:endParaRPr sz="1250">
              <a:solidFill>
                <a:schemeClr val="dk1"/>
              </a:solidFill>
              <a:latin typeface="DM Sans"/>
              <a:ea typeface="DM Sans"/>
              <a:cs typeface="DM Sans"/>
              <a:sym typeface="DM Sans"/>
            </a:endParaRPr>
          </a:p>
        </p:txBody>
      </p:sp>
      <p:sp>
        <p:nvSpPr>
          <p:cNvPr id="560" name="Google Shape;560;p126" title="2."/>
          <p:cNvSpPr txBox="1"/>
          <p:nvPr/>
        </p:nvSpPr>
        <p:spPr>
          <a:xfrm>
            <a:off x="4312625" y="1525175"/>
            <a:ext cx="4353900" cy="116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1. Herramienta sugerida para armar la arquitectura de de información: </a:t>
            </a:r>
            <a:r>
              <a:rPr b="1" lang="es-419" sz="1250">
                <a:solidFill>
                  <a:schemeClr val="dk1"/>
                </a:solidFill>
                <a:latin typeface="DM Sans"/>
                <a:ea typeface="DM Sans"/>
                <a:cs typeface="DM Sans"/>
                <a:sym typeface="DM Sans"/>
              </a:rPr>
              <a:t>Whimsical</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2. Herramienta sugerida para realizar el Card Sorting: </a:t>
            </a:r>
            <a:r>
              <a:rPr b="1" lang="es-419" sz="1250">
                <a:solidFill>
                  <a:schemeClr val="dk1"/>
                </a:solidFill>
                <a:latin typeface="DM Sans"/>
                <a:ea typeface="DM Sans"/>
                <a:cs typeface="DM Sans"/>
                <a:sym typeface="DM Sans"/>
              </a:rPr>
              <a:t>Optimal Workshop</a:t>
            </a:r>
            <a:endParaRPr sz="1250">
              <a:solidFill>
                <a:schemeClr val="dk1"/>
              </a:solidFill>
              <a:latin typeface="DM Sans"/>
              <a:ea typeface="DM Sans"/>
              <a:cs typeface="DM Sans"/>
              <a:sym typeface="DM Sans"/>
            </a:endParaRPr>
          </a:p>
        </p:txBody>
      </p:sp>
      <p:sp>
        <p:nvSpPr>
          <p:cNvPr id="561" name="Google Shape;561;p126"/>
          <p:cNvSpPr txBox="1"/>
          <p:nvPr/>
        </p:nvSpPr>
        <p:spPr>
          <a:xfrm>
            <a:off x="805713" y="1077850"/>
            <a:ext cx="7167300" cy="53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500">
                <a:solidFill>
                  <a:schemeClr val="dk1"/>
                </a:solidFill>
                <a:latin typeface="DM Sans"/>
                <a:ea typeface="DM Sans"/>
                <a:cs typeface="DM Sans"/>
                <a:sym typeface="DM Sans"/>
              </a:rPr>
              <a:t>Arquitectura de información</a:t>
            </a:r>
            <a:endParaRPr b="1" sz="2500">
              <a:solidFill>
                <a:schemeClr val="dk1"/>
              </a:solidFill>
              <a:latin typeface="DM Sans"/>
              <a:ea typeface="DM Sans"/>
              <a:cs typeface="DM Sans"/>
              <a:sym typeface="DM Sans"/>
            </a:endParaRPr>
          </a:p>
        </p:txBody>
      </p:sp>
      <p:sp>
        <p:nvSpPr>
          <p:cNvPr id="562" name="Google Shape;562;p126"/>
          <p:cNvSpPr/>
          <p:nvPr/>
        </p:nvSpPr>
        <p:spPr>
          <a:xfrm>
            <a:off x="2369525" y="495850"/>
            <a:ext cx="1943100" cy="310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563" name="Google Shape;563;p126"/>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564" name="Google Shape;564;p126"/>
          <p:cNvSpPr/>
          <p:nvPr/>
        </p:nvSpPr>
        <p:spPr>
          <a:xfrm>
            <a:off x="4408750" y="495850"/>
            <a:ext cx="1943100" cy="310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a:t>
            </a:r>
            <a:r>
              <a:rPr lang="es-419" sz="1350">
                <a:latin typeface="DM Sans"/>
                <a:ea typeface="DM Sans"/>
                <a:cs typeface="DM Sans"/>
                <a:sym typeface="DM Sans"/>
              </a:rPr>
              <a:t>1.ª</a:t>
            </a:r>
            <a:r>
              <a:rPr lang="es-419" sz="1350">
                <a:solidFill>
                  <a:srgbClr val="000000"/>
                </a:solidFill>
                <a:latin typeface="DM Sans"/>
                <a:ea typeface="DM Sans"/>
                <a:cs typeface="DM Sans"/>
                <a:sym typeface="DM Sans"/>
              </a:rPr>
              <a:t> Pre-entrega</a:t>
            </a:r>
            <a:r>
              <a:rPr lang="es-419" sz="1350">
                <a:latin typeface="DM Sans"/>
                <a:ea typeface="DM Sans"/>
                <a:cs typeface="DM Sans"/>
                <a:sym typeface="DM Sans"/>
              </a:rPr>
              <a:t>*</a:t>
            </a:r>
            <a:endParaRPr>
              <a:latin typeface="DM Sans"/>
              <a:ea typeface="DM Sans"/>
              <a:cs typeface="DM Sans"/>
              <a:sym typeface="DM Sans"/>
            </a:endParaRPr>
          </a:p>
        </p:txBody>
      </p:sp>
      <p:pic>
        <p:nvPicPr>
          <p:cNvPr id="565" name="Google Shape;565;p126" title="ícono de proyecto final"/>
          <p:cNvPicPr preferRelativeResize="0"/>
          <p:nvPr/>
        </p:nvPicPr>
        <p:blipFill>
          <a:blip r:embed="rId6">
            <a:alphaModFix/>
          </a:blip>
          <a:stretch>
            <a:fillRect/>
          </a:stretch>
        </p:blipFill>
        <p:spPr>
          <a:xfrm>
            <a:off x="4491475" y="516963"/>
            <a:ext cx="268525" cy="268550"/>
          </a:xfrm>
          <a:prstGeom prst="rect">
            <a:avLst/>
          </a:prstGeom>
          <a:noFill/>
          <a:ln>
            <a:noFill/>
          </a:ln>
        </p:spPr>
      </p:pic>
      <p:sp>
        <p:nvSpPr>
          <p:cNvPr id="566" name="Google Shape;566;p126"/>
          <p:cNvSpPr txBox="1"/>
          <p:nvPr/>
        </p:nvSpPr>
        <p:spPr>
          <a:xfrm>
            <a:off x="469201" y="4692275"/>
            <a:ext cx="43539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highlight>
                  <a:srgbClr val="EAFF6A"/>
                </a:highlight>
                <a:latin typeface="DM Sans"/>
                <a:ea typeface="DM Sans"/>
                <a:cs typeface="DM Sans"/>
                <a:sym typeface="DM Sans"/>
              </a:rPr>
              <a:t>*Este ejercicio es fundamental para las pre-entregas del PF</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109"/>
          <p:cNvSpPr/>
          <p:nvPr/>
        </p:nvSpPr>
        <p:spPr>
          <a:xfrm>
            <a:off x="519025" y="1368025"/>
            <a:ext cx="6186900" cy="177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09"/>
          <p:cNvSpPr txBox="1"/>
          <p:nvPr/>
        </p:nvSpPr>
        <p:spPr>
          <a:xfrm>
            <a:off x="519025" y="945550"/>
            <a:ext cx="76527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None/>
            </a:pPr>
            <a:r>
              <a:rPr b="1" lang="es-419" sz="4000">
                <a:solidFill>
                  <a:schemeClr val="dk1"/>
                </a:solidFill>
                <a:latin typeface="DM Sans"/>
                <a:ea typeface="DM Sans"/>
                <a:cs typeface="DM Sans"/>
                <a:sym typeface="DM Sans"/>
              </a:rPr>
              <a:t>¿Qué es el Workbook?</a:t>
            </a:r>
            <a:endParaRPr b="1" sz="4000">
              <a:solidFill>
                <a:schemeClr val="dk1"/>
              </a:solidFill>
              <a:latin typeface="DM Sans"/>
              <a:ea typeface="DM Sans"/>
              <a:cs typeface="DM Sans"/>
              <a:sym typeface="DM Sans"/>
            </a:endParaRPr>
          </a:p>
        </p:txBody>
      </p:sp>
      <p:sp>
        <p:nvSpPr>
          <p:cNvPr id="357" name="Google Shape;357;p109"/>
          <p:cNvSpPr txBox="1"/>
          <p:nvPr/>
        </p:nvSpPr>
        <p:spPr>
          <a:xfrm>
            <a:off x="640500" y="2069475"/>
            <a:ext cx="42186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latin typeface="DM Sans"/>
                <a:ea typeface="DM Sans"/>
                <a:cs typeface="DM Sans"/>
                <a:sym typeface="DM Sans"/>
              </a:rPr>
              <a:t>Creamos este espacio para que puedas afianzar, potenciar y poner en práctica los saberes adquiridos en clase.</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es-419" sz="1350">
                <a:solidFill>
                  <a:schemeClr val="dk1"/>
                </a:solidFill>
                <a:latin typeface="DM Sans"/>
                <a:ea typeface="DM Sans"/>
                <a:cs typeface="DM Sans"/>
                <a:sym typeface="DM Sans"/>
              </a:rPr>
              <a:t>Aquí encontrarás las instancias prácticas que se relacionan con diversos contenidos abordados en el curso.</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None/>
            </a:pPr>
            <a:r>
              <a:rPr lang="es-419" sz="1350">
                <a:solidFill>
                  <a:schemeClr val="dk1"/>
                </a:solidFill>
                <a:latin typeface="DM Sans"/>
                <a:ea typeface="DM Sans"/>
                <a:cs typeface="DM Sans"/>
                <a:sym typeface="DM Sans"/>
              </a:rPr>
              <a:t>Para completar las plantillas de cada práctica, </a:t>
            </a:r>
            <a:r>
              <a:rPr b="1" lang="es-419" sz="1350">
                <a:solidFill>
                  <a:schemeClr val="dk1"/>
                </a:solidFill>
                <a:highlight>
                  <a:srgbClr val="EAFF6A"/>
                </a:highlight>
                <a:latin typeface="DM Sans"/>
                <a:ea typeface="DM Sans"/>
                <a:cs typeface="DM Sans"/>
                <a:sym typeface="DM Sans"/>
              </a:rPr>
              <a:t>deberás descargar este Workbook.</a:t>
            </a:r>
            <a:r>
              <a:rPr lang="es-419" sz="1350">
                <a:latin typeface="DM Sans"/>
                <a:ea typeface="DM Sans"/>
                <a:cs typeface="DM Sans"/>
                <a:sym typeface="DM Sans"/>
              </a:rPr>
              <a:t> </a:t>
            </a:r>
            <a:endParaRPr b="1" sz="1350">
              <a:latin typeface="DM Sans"/>
              <a:ea typeface="DM Sans"/>
              <a:cs typeface="DM Sans"/>
              <a:sym typeface="DM Sans"/>
            </a:endParaRPr>
          </a:p>
        </p:txBody>
      </p:sp>
      <p:grpSp>
        <p:nvGrpSpPr>
          <p:cNvPr id="358" name="Google Shape;358;p109"/>
          <p:cNvGrpSpPr/>
          <p:nvPr/>
        </p:nvGrpSpPr>
        <p:grpSpPr>
          <a:xfrm>
            <a:off x="6327231" y="945554"/>
            <a:ext cx="702103" cy="660429"/>
            <a:chOff x="3137108" y="2467173"/>
            <a:chExt cx="738900" cy="738900"/>
          </a:xfrm>
        </p:grpSpPr>
        <p:sp>
          <p:nvSpPr>
            <p:cNvPr id="359" name="Google Shape;359;p109"/>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0" name="Google Shape;360;p109"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pic>
        <p:nvPicPr>
          <p:cNvPr id="571" name="Google Shape;571;p127"/>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72" name="Google Shape;572;p127"/>
          <p:cNvSpPr/>
          <p:nvPr/>
        </p:nvSpPr>
        <p:spPr>
          <a:xfrm>
            <a:off x="469200" y="495850"/>
            <a:ext cx="1804200" cy="310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4.ª PRÁCTICA</a:t>
            </a:r>
            <a:endParaRPr>
              <a:latin typeface="DM Sans"/>
              <a:ea typeface="DM Sans"/>
              <a:cs typeface="DM Sans"/>
              <a:sym typeface="DM Sans"/>
            </a:endParaRPr>
          </a:p>
        </p:txBody>
      </p:sp>
      <p:pic>
        <p:nvPicPr>
          <p:cNvPr id="573" name="Google Shape;573;p127"/>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574" name="Google Shape;574;p127"/>
          <p:cNvSpPr/>
          <p:nvPr/>
        </p:nvSpPr>
        <p:spPr>
          <a:xfrm flipH="1" rot="10800000">
            <a:off x="469200" y="859000"/>
            <a:ext cx="8205600" cy="11700"/>
          </a:xfrm>
          <a:prstGeom prst="rect">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5" name="Google Shape;575;p127"/>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576" name="Google Shape;576;p127"/>
          <p:cNvSpPr txBox="1"/>
          <p:nvPr/>
        </p:nvSpPr>
        <p:spPr>
          <a:xfrm>
            <a:off x="469200" y="1525175"/>
            <a:ext cx="3843300" cy="2974500"/>
          </a:xfrm>
          <a:prstGeom prst="rect">
            <a:avLst/>
          </a:prstGeom>
          <a:noFill/>
          <a:ln>
            <a:noFill/>
          </a:ln>
        </p:spPr>
        <p:txBody>
          <a:bodyPr anchorCtr="0" anchor="t" bIns="91425" lIns="91425" spcFirstLastPara="1" rIns="91425" wrap="square" tIns="91425">
            <a:spAutoFit/>
          </a:bodyPr>
          <a:lstStyle/>
          <a:p>
            <a:pPr indent="-307975" lvl="0" marL="457200" rtl="0" algn="l">
              <a:lnSpc>
                <a:spcPct val="115000"/>
              </a:lnSpc>
              <a:spcBef>
                <a:spcPts val="1000"/>
              </a:spcBef>
              <a:spcAft>
                <a:spcPts val="0"/>
              </a:spcAft>
              <a:buClr>
                <a:srgbClr val="EA90FF"/>
              </a:buClr>
              <a:buSzPts val="1250"/>
              <a:buFont typeface="DM Sans"/>
              <a:buChar char="✓"/>
            </a:pPr>
            <a:r>
              <a:rPr lang="es-419" sz="1250">
                <a:solidFill>
                  <a:schemeClr val="dk1"/>
                </a:solidFill>
                <a:latin typeface="DM Sans"/>
                <a:ea typeface="DM Sans"/>
                <a:cs typeface="DM Sans"/>
                <a:sym typeface="DM Sans"/>
              </a:rPr>
              <a:t>Ten en cuenta los siguientes aspectos:</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1. Realizar la actividad de Card Sorting abierto para observar cómo los usuarios organizan los contenidos. Recuerda armar cada una de las instancias de la actividad (saludo inicial, reglas, el paso a paso y el saludo final).</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1100"/>
              <a:buFont typeface="Arial"/>
              <a:buNone/>
            </a:pPr>
            <a:r>
              <a:rPr lang="es-419" sz="1250">
                <a:solidFill>
                  <a:schemeClr val="dk1"/>
                </a:solidFill>
                <a:latin typeface="DM Sans"/>
                <a:ea typeface="DM Sans"/>
                <a:cs typeface="DM Sans"/>
                <a:sym typeface="DM Sans"/>
              </a:rPr>
              <a:t>2. El uso correcto de por lo menos 3 jerarquías de información:</a:t>
            </a:r>
            <a:endParaRPr sz="1250">
              <a:solidFill>
                <a:schemeClr val="dk1"/>
              </a:solidFill>
              <a:latin typeface="DM Sans"/>
              <a:ea typeface="DM Sans"/>
              <a:cs typeface="DM Sans"/>
              <a:sym typeface="DM Sans"/>
            </a:endParaRPr>
          </a:p>
          <a:p>
            <a:pPr indent="-307975" lvl="0" marL="457200" rtl="0" algn="l">
              <a:lnSpc>
                <a:spcPct val="115000"/>
              </a:lnSpc>
              <a:spcBef>
                <a:spcPts val="1000"/>
              </a:spcBef>
              <a:spcAft>
                <a:spcPts val="0"/>
              </a:spcAft>
              <a:buClr>
                <a:schemeClr val="dk1"/>
              </a:buClr>
              <a:buSzPts val="1250"/>
              <a:buFont typeface="DM Sans"/>
              <a:buAutoNum type="alphaLcParenR"/>
            </a:pPr>
            <a:r>
              <a:rPr lang="es-419" sz="1250">
                <a:solidFill>
                  <a:schemeClr val="dk1"/>
                </a:solidFill>
                <a:latin typeface="DM Sans"/>
                <a:ea typeface="DM Sans"/>
                <a:cs typeface="DM Sans"/>
                <a:sym typeface="DM Sans"/>
              </a:rPr>
              <a:t>Categorías / Secciones</a:t>
            </a:r>
            <a:endParaRPr sz="1250">
              <a:solidFill>
                <a:schemeClr val="dk1"/>
              </a:solidFill>
              <a:latin typeface="DM Sans"/>
              <a:ea typeface="DM Sans"/>
              <a:cs typeface="DM Sans"/>
              <a:sym typeface="DM Sans"/>
            </a:endParaRPr>
          </a:p>
          <a:p>
            <a:pPr indent="-307975" lvl="0" marL="457200" rtl="0" algn="l">
              <a:lnSpc>
                <a:spcPct val="115000"/>
              </a:lnSpc>
              <a:spcBef>
                <a:spcPts val="0"/>
              </a:spcBef>
              <a:spcAft>
                <a:spcPts val="0"/>
              </a:spcAft>
              <a:buClr>
                <a:schemeClr val="dk1"/>
              </a:buClr>
              <a:buSzPts val="1250"/>
              <a:buFont typeface="DM Sans"/>
              <a:buAutoNum type="alphaLcParenR"/>
            </a:pPr>
            <a:r>
              <a:rPr lang="es-419" sz="1250">
                <a:solidFill>
                  <a:schemeClr val="dk1"/>
                </a:solidFill>
                <a:latin typeface="DM Sans"/>
                <a:ea typeface="DM Sans"/>
                <a:cs typeface="DM Sans"/>
                <a:sym typeface="DM Sans"/>
              </a:rPr>
              <a:t>Subcategorías / Subsecciones</a:t>
            </a:r>
            <a:endParaRPr sz="1250">
              <a:solidFill>
                <a:schemeClr val="dk1"/>
              </a:solidFill>
              <a:latin typeface="DM Sans"/>
              <a:ea typeface="DM Sans"/>
              <a:cs typeface="DM Sans"/>
              <a:sym typeface="DM Sans"/>
            </a:endParaRPr>
          </a:p>
          <a:p>
            <a:pPr indent="-307975" lvl="0" marL="457200" rtl="0" algn="l">
              <a:lnSpc>
                <a:spcPct val="115000"/>
              </a:lnSpc>
              <a:spcBef>
                <a:spcPts val="0"/>
              </a:spcBef>
              <a:spcAft>
                <a:spcPts val="0"/>
              </a:spcAft>
              <a:buClr>
                <a:schemeClr val="dk1"/>
              </a:buClr>
              <a:buSzPts val="1250"/>
              <a:buFont typeface="DM Sans"/>
              <a:buAutoNum type="alphaLcParenR"/>
            </a:pPr>
            <a:r>
              <a:rPr lang="es-419" sz="1250">
                <a:solidFill>
                  <a:schemeClr val="dk1"/>
                </a:solidFill>
                <a:latin typeface="DM Sans"/>
                <a:ea typeface="DM Sans"/>
                <a:cs typeface="DM Sans"/>
                <a:sym typeface="DM Sans"/>
              </a:rPr>
              <a:t>Detalle de subcategoría / subsecciones</a:t>
            </a:r>
            <a:endParaRPr sz="1250">
              <a:solidFill>
                <a:schemeClr val="dk1"/>
              </a:solidFill>
              <a:latin typeface="DM Sans"/>
              <a:ea typeface="DM Sans"/>
              <a:cs typeface="DM Sans"/>
              <a:sym typeface="DM Sans"/>
            </a:endParaRPr>
          </a:p>
        </p:txBody>
      </p:sp>
      <p:sp>
        <p:nvSpPr>
          <p:cNvPr id="577" name="Google Shape;577;p127" title="2."/>
          <p:cNvSpPr txBox="1"/>
          <p:nvPr/>
        </p:nvSpPr>
        <p:spPr>
          <a:xfrm>
            <a:off x="4312625" y="1525175"/>
            <a:ext cx="4353900" cy="183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Clr>
                <a:schemeClr val="dk1"/>
              </a:buClr>
              <a:buSzPts val="1100"/>
              <a:buFont typeface="Arial"/>
              <a:buNone/>
            </a:pPr>
            <a:r>
              <a:rPr lang="es-419" sz="1250">
                <a:solidFill>
                  <a:schemeClr val="dk1"/>
                </a:solidFill>
                <a:latin typeface="DM Sans"/>
                <a:ea typeface="DM Sans"/>
                <a:cs typeface="DM Sans"/>
                <a:sym typeface="DM Sans"/>
              </a:rPr>
              <a:t>3. Usar la Matriz de similitud o Dendrogramas AAM para extraer conclusiones. </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4. Con la información y las conclusiones del Card Sorting construye tu arquitectura de información. Recuerda primero definir las categorías, luego las subcategorías y por último los contenidos relacionados con las subcategorías.</a:t>
            </a:r>
            <a:endParaRPr sz="1250">
              <a:solidFill>
                <a:schemeClr val="dk1"/>
              </a:solidFill>
              <a:latin typeface="DM Sans"/>
              <a:ea typeface="DM Sans"/>
              <a:cs typeface="DM Sans"/>
              <a:sym typeface="DM Sans"/>
            </a:endParaRPr>
          </a:p>
        </p:txBody>
      </p:sp>
      <p:sp>
        <p:nvSpPr>
          <p:cNvPr id="578" name="Google Shape;578;p127"/>
          <p:cNvSpPr txBox="1"/>
          <p:nvPr/>
        </p:nvSpPr>
        <p:spPr>
          <a:xfrm>
            <a:off x="805713" y="1077850"/>
            <a:ext cx="7167300" cy="53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500">
                <a:solidFill>
                  <a:schemeClr val="dk1"/>
                </a:solidFill>
                <a:latin typeface="DM Sans"/>
                <a:ea typeface="DM Sans"/>
                <a:cs typeface="DM Sans"/>
                <a:sym typeface="DM Sans"/>
              </a:rPr>
              <a:t>Arquitectura de información</a:t>
            </a:r>
            <a:endParaRPr b="1" sz="2500">
              <a:solidFill>
                <a:schemeClr val="dk1"/>
              </a:solidFill>
              <a:latin typeface="DM Sans"/>
              <a:ea typeface="DM Sans"/>
              <a:cs typeface="DM Sans"/>
              <a:sym typeface="DM Sans"/>
            </a:endParaRPr>
          </a:p>
        </p:txBody>
      </p:sp>
      <p:sp>
        <p:nvSpPr>
          <p:cNvPr id="579" name="Google Shape;579;p127"/>
          <p:cNvSpPr/>
          <p:nvPr/>
        </p:nvSpPr>
        <p:spPr>
          <a:xfrm>
            <a:off x="2369525" y="495850"/>
            <a:ext cx="1943100" cy="310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580" name="Google Shape;580;p127"/>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581" name="Google Shape;581;p127"/>
          <p:cNvSpPr/>
          <p:nvPr/>
        </p:nvSpPr>
        <p:spPr>
          <a:xfrm>
            <a:off x="4408750" y="495850"/>
            <a:ext cx="1943100" cy="310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a:t>
            </a:r>
            <a:r>
              <a:rPr lang="es-419" sz="1350">
                <a:latin typeface="DM Sans"/>
                <a:ea typeface="DM Sans"/>
                <a:cs typeface="DM Sans"/>
                <a:sym typeface="DM Sans"/>
              </a:rPr>
              <a:t>1.ª</a:t>
            </a:r>
            <a:r>
              <a:rPr lang="es-419" sz="1350">
                <a:solidFill>
                  <a:srgbClr val="000000"/>
                </a:solidFill>
                <a:latin typeface="DM Sans"/>
                <a:ea typeface="DM Sans"/>
                <a:cs typeface="DM Sans"/>
                <a:sym typeface="DM Sans"/>
              </a:rPr>
              <a:t> Pre-entrega</a:t>
            </a:r>
            <a:r>
              <a:rPr lang="es-419" sz="1350">
                <a:latin typeface="DM Sans"/>
                <a:ea typeface="DM Sans"/>
                <a:cs typeface="DM Sans"/>
                <a:sym typeface="DM Sans"/>
              </a:rPr>
              <a:t>*</a:t>
            </a:r>
            <a:endParaRPr>
              <a:latin typeface="DM Sans"/>
              <a:ea typeface="DM Sans"/>
              <a:cs typeface="DM Sans"/>
              <a:sym typeface="DM Sans"/>
            </a:endParaRPr>
          </a:p>
        </p:txBody>
      </p:sp>
      <p:pic>
        <p:nvPicPr>
          <p:cNvPr id="582" name="Google Shape;582;p127" title="ícono de proyecto final"/>
          <p:cNvPicPr preferRelativeResize="0"/>
          <p:nvPr/>
        </p:nvPicPr>
        <p:blipFill>
          <a:blip r:embed="rId6">
            <a:alphaModFix/>
          </a:blip>
          <a:stretch>
            <a:fillRect/>
          </a:stretch>
        </p:blipFill>
        <p:spPr>
          <a:xfrm>
            <a:off x="4491475" y="516963"/>
            <a:ext cx="268525" cy="268550"/>
          </a:xfrm>
          <a:prstGeom prst="rect">
            <a:avLst/>
          </a:prstGeom>
          <a:noFill/>
          <a:ln>
            <a:noFill/>
          </a:ln>
        </p:spPr>
      </p:pic>
      <p:sp>
        <p:nvSpPr>
          <p:cNvPr id="583" name="Google Shape;583;p127"/>
          <p:cNvSpPr txBox="1"/>
          <p:nvPr/>
        </p:nvSpPr>
        <p:spPr>
          <a:xfrm>
            <a:off x="469201" y="4692275"/>
            <a:ext cx="43539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highlight>
                  <a:srgbClr val="EAFF6A"/>
                </a:highlight>
                <a:latin typeface="DM Sans"/>
                <a:ea typeface="DM Sans"/>
                <a:cs typeface="DM Sans"/>
                <a:sym typeface="DM Sans"/>
              </a:rPr>
              <a:t>*Este ejercicio es fundamental para las pre-entregas del PF</a:t>
            </a:r>
            <a:endParaRPr sz="1150">
              <a:solidFill>
                <a:srgbClr val="83AEFB"/>
              </a:solidFill>
              <a:highlight>
                <a:srgbClr val="EAFF6A"/>
              </a:highlight>
              <a:latin typeface="DM Sans"/>
              <a:ea typeface="DM Sans"/>
              <a:cs typeface="DM Sans"/>
              <a:sym typeface="DM Sans"/>
            </a:endParaRPr>
          </a:p>
        </p:txBody>
      </p:sp>
      <p:sp>
        <p:nvSpPr>
          <p:cNvPr id="584" name="Google Shape;584;p127"/>
          <p:cNvSpPr txBox="1"/>
          <p:nvPr/>
        </p:nvSpPr>
        <p:spPr>
          <a:xfrm>
            <a:off x="4312488" y="3728175"/>
            <a:ext cx="40644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solidFill>
                  <a:srgbClr val="000000"/>
                </a:solidFill>
                <a:highlight>
                  <a:srgbClr val="EAFF6A"/>
                </a:highlight>
                <a:latin typeface="DM Sans"/>
                <a:ea typeface="DM Sans"/>
                <a:cs typeface="DM Sans"/>
                <a:sym typeface="DM Sans"/>
              </a:rPr>
              <a:t>Podrás encontrar un ejemplo en l</a:t>
            </a:r>
            <a:r>
              <a:rPr lang="es-419" sz="1150">
                <a:highlight>
                  <a:srgbClr val="EAFF6A"/>
                </a:highlight>
                <a:latin typeface="DM Sans"/>
                <a:ea typeface="DM Sans"/>
                <a:cs typeface="DM Sans"/>
                <a:sym typeface="DM Sans"/>
              </a:rPr>
              <a:t>a</a:t>
            </a:r>
            <a:r>
              <a:rPr lang="es-419" sz="1150">
                <a:solidFill>
                  <a:srgbClr val="000000"/>
                </a:solidFill>
                <a:highlight>
                  <a:srgbClr val="EAFF6A"/>
                </a:highlight>
                <a:latin typeface="DM Sans"/>
                <a:ea typeface="DM Sans"/>
                <a:cs typeface="DM Sans"/>
                <a:sym typeface="DM Sans"/>
              </a:rPr>
              <a:t> </a:t>
            </a:r>
            <a:r>
              <a:rPr lang="es-419" sz="1150" u="sng">
                <a:solidFill>
                  <a:schemeClr val="hlink"/>
                </a:solidFill>
                <a:highlight>
                  <a:srgbClr val="EAFF6A"/>
                </a:highlight>
                <a:latin typeface="DM Sans"/>
                <a:ea typeface="DM Sans"/>
                <a:cs typeface="DM Sans"/>
                <a:sym typeface="DM Sans"/>
                <a:hlinkClick r:id="rId7"/>
              </a:rPr>
              <a:t>carpeta de clase.</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12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Userflow</a:t>
            </a:r>
            <a:endParaRPr b="1" sz="4000">
              <a:solidFill>
                <a:schemeClr val="dk1"/>
              </a:solidFill>
              <a:latin typeface="DM Sans"/>
              <a:ea typeface="DM Sans"/>
              <a:cs typeface="DM Sans"/>
              <a:sym typeface="DM Sans"/>
            </a:endParaRPr>
          </a:p>
        </p:txBody>
      </p:sp>
      <p:sp>
        <p:nvSpPr>
          <p:cNvPr id="590" name="Google Shape;590;p128"/>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dk1"/>
                </a:solidFill>
                <a:latin typeface="DM Sans"/>
                <a:ea typeface="DM Sans"/>
                <a:cs typeface="DM Sans"/>
                <a:sym typeface="DM Sans"/>
              </a:rPr>
              <a:t>CLASE 07</a:t>
            </a:r>
            <a:endParaRPr sz="1600">
              <a:solidFill>
                <a:schemeClr val="dk1"/>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grpSp>
        <p:nvGrpSpPr>
          <p:cNvPr id="595" name="Google Shape;595;p129"/>
          <p:cNvGrpSpPr/>
          <p:nvPr/>
        </p:nvGrpSpPr>
        <p:grpSpPr>
          <a:xfrm>
            <a:off x="4202558" y="994173"/>
            <a:ext cx="738900" cy="738900"/>
            <a:chOff x="3137108" y="2467173"/>
            <a:chExt cx="738900" cy="738900"/>
          </a:xfrm>
        </p:grpSpPr>
        <p:sp>
          <p:nvSpPr>
            <p:cNvPr id="596" name="Google Shape;596;p129"/>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7" name="Google Shape;597;p129"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598" name="Google Shape;598;p129"/>
          <p:cNvSpPr txBox="1"/>
          <p:nvPr/>
        </p:nvSpPr>
        <p:spPr>
          <a:xfrm>
            <a:off x="1461300" y="19252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Userflow</a:t>
            </a:r>
            <a:endParaRPr b="1" sz="4000">
              <a:solidFill>
                <a:schemeClr val="dk1"/>
              </a:solidFill>
              <a:highlight>
                <a:srgbClr val="EAFF6A"/>
              </a:highlight>
              <a:latin typeface="DM Sans"/>
              <a:ea typeface="DM Sans"/>
              <a:cs typeface="DM Sans"/>
              <a:sym typeface="DM Sans"/>
            </a:endParaRPr>
          </a:p>
        </p:txBody>
      </p:sp>
      <p:sp>
        <p:nvSpPr>
          <p:cNvPr id="599" name="Google Shape;599;p129"/>
          <p:cNvSpPr txBox="1"/>
          <p:nvPr/>
        </p:nvSpPr>
        <p:spPr>
          <a:xfrm>
            <a:off x="987300" y="3173988"/>
            <a:ext cx="7169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Realizar el Userflow (diagrama de usuario) basado en el flowchart (diagrama de flujo) de tu proyecto.</a:t>
            </a:r>
            <a:endParaRPr sz="2000">
              <a:solidFill>
                <a:srgbClr val="999999"/>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pic>
        <p:nvPicPr>
          <p:cNvPr id="604" name="Google Shape;604;p130"/>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05" name="Google Shape;605;p130"/>
          <p:cNvSpPr/>
          <p:nvPr/>
        </p:nvSpPr>
        <p:spPr>
          <a:xfrm>
            <a:off x="469200" y="495850"/>
            <a:ext cx="1804200" cy="310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5.ª PRÁCTICA</a:t>
            </a:r>
            <a:endParaRPr>
              <a:latin typeface="DM Sans"/>
              <a:ea typeface="DM Sans"/>
              <a:cs typeface="DM Sans"/>
              <a:sym typeface="DM Sans"/>
            </a:endParaRPr>
          </a:p>
        </p:txBody>
      </p:sp>
      <p:pic>
        <p:nvPicPr>
          <p:cNvPr id="606" name="Google Shape;606;p130"/>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607" name="Google Shape;607;p130"/>
          <p:cNvSpPr/>
          <p:nvPr/>
        </p:nvSpPr>
        <p:spPr>
          <a:xfrm flipH="1" rot="10800000">
            <a:off x="469200" y="859000"/>
            <a:ext cx="8205600" cy="11700"/>
          </a:xfrm>
          <a:prstGeom prst="rect">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8" name="Google Shape;608;p130"/>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609" name="Google Shape;609;p130"/>
          <p:cNvSpPr txBox="1"/>
          <p:nvPr/>
        </p:nvSpPr>
        <p:spPr>
          <a:xfrm>
            <a:off x="469200" y="1525175"/>
            <a:ext cx="3843300" cy="307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None/>
            </a:pPr>
            <a:r>
              <a:rPr b="1" lang="es-419" sz="1250">
                <a:latin typeface="DM Sans"/>
                <a:ea typeface="DM Sans"/>
                <a:cs typeface="DM Sans"/>
                <a:sym typeface="DM Sans"/>
              </a:rPr>
              <a:t>Consigna</a:t>
            </a:r>
            <a:endParaRPr b="1" sz="1250">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Realizar el userflow (diagrama de usuario) basado en el flowchart (diagrama de flujo) de tu proyecto. Respetar el uso de cada caja. Crear el userflow del producto que elegiste desde el inicio hasta la representación principal o main feature. </a:t>
            </a:r>
            <a:endParaRPr sz="1250">
              <a:solidFill>
                <a:srgbClr val="83AEFB"/>
              </a:solidFill>
              <a:latin typeface="DM Sans"/>
              <a:ea typeface="DM Sans"/>
              <a:cs typeface="DM Sans"/>
              <a:sym typeface="DM Sans"/>
            </a:endParaRPr>
          </a:p>
          <a:p>
            <a:pPr indent="-307975" lvl="0" marL="457200" rtl="0" algn="l">
              <a:lnSpc>
                <a:spcPct val="115000"/>
              </a:lnSpc>
              <a:spcBef>
                <a:spcPts val="1000"/>
              </a:spcBef>
              <a:spcAft>
                <a:spcPts val="0"/>
              </a:spcAft>
              <a:buClr>
                <a:srgbClr val="EA90FF"/>
              </a:buClr>
              <a:buSzPts val="1250"/>
              <a:buFont typeface="DM Sans"/>
              <a:buChar char="✓"/>
            </a:pPr>
            <a:r>
              <a:rPr lang="es-419" sz="1250">
                <a:solidFill>
                  <a:schemeClr val="dk1"/>
                </a:solidFill>
                <a:latin typeface="DM Sans"/>
                <a:ea typeface="DM Sans"/>
                <a:cs typeface="DM Sans"/>
                <a:sym typeface="DM Sans"/>
              </a:rPr>
              <a:t>Ten en cuenta los siguientes aspectos:</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1. Herramienta sugerida: </a:t>
            </a:r>
            <a:r>
              <a:rPr b="1" lang="es-419" sz="1250">
                <a:solidFill>
                  <a:schemeClr val="dk1"/>
                </a:solidFill>
                <a:latin typeface="DM Sans"/>
                <a:ea typeface="DM Sans"/>
                <a:cs typeface="DM Sans"/>
                <a:sym typeface="DM Sans"/>
              </a:rPr>
              <a:t>Whimsical</a:t>
            </a:r>
            <a:endParaRPr b="1"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2. Crear el userflow del producto que elegiste desde el inicio hasta la representación principal o main feature. </a:t>
            </a:r>
            <a:endParaRPr sz="1250">
              <a:solidFill>
                <a:schemeClr val="dk1"/>
              </a:solidFill>
              <a:latin typeface="DM Sans"/>
              <a:ea typeface="DM Sans"/>
              <a:cs typeface="DM Sans"/>
              <a:sym typeface="DM Sans"/>
            </a:endParaRPr>
          </a:p>
        </p:txBody>
      </p:sp>
      <p:sp>
        <p:nvSpPr>
          <p:cNvPr id="610" name="Google Shape;610;p130" title="2."/>
          <p:cNvSpPr txBox="1"/>
          <p:nvPr/>
        </p:nvSpPr>
        <p:spPr>
          <a:xfrm>
            <a:off x="4312625" y="1525175"/>
            <a:ext cx="4353900" cy="305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Clr>
                <a:schemeClr val="dk1"/>
              </a:buClr>
              <a:buSzPts val="1100"/>
              <a:buFont typeface="Arial"/>
              <a:buNone/>
            </a:pPr>
            <a:r>
              <a:rPr lang="es-419" sz="1250">
                <a:solidFill>
                  <a:schemeClr val="dk1"/>
                </a:solidFill>
                <a:latin typeface="DM Sans"/>
                <a:ea typeface="DM Sans"/>
                <a:cs typeface="DM Sans"/>
                <a:sym typeface="DM Sans"/>
              </a:rPr>
              <a:t>3. Usar correctamente los modelos de cajas:</a:t>
            </a:r>
            <a:endParaRPr sz="1250">
              <a:solidFill>
                <a:schemeClr val="dk1"/>
              </a:solidFill>
              <a:latin typeface="DM Sans"/>
              <a:ea typeface="DM Sans"/>
              <a:cs typeface="DM Sans"/>
              <a:sym typeface="DM Sans"/>
            </a:endParaRPr>
          </a:p>
          <a:p>
            <a:pPr indent="-304800" lvl="0" marL="457200" rtl="0" algn="l">
              <a:lnSpc>
                <a:spcPct val="115000"/>
              </a:lnSpc>
              <a:spcBef>
                <a:spcPts val="100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Decisión: dos caminos posibles</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Interacción: simboliza la interacción del usuario con la app. Puede ser que el usuario deba introducir datos, seleccionar, filtrar elementos, etc.</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Proceso: instancias del trayecto del usuario. Desde la acción o paso inicial hasta la acción principal que el usuario puede recorrer para obtener la solución que ofrece tu producto o servicio.</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Error: Relacionado íntegramente con la caja “decisión” la misma muestra la posible falla o error. </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Inicio / Cierre: el inicio o el final en un diagrama de flujo.</a:t>
            </a:r>
            <a:endParaRPr sz="1200">
              <a:solidFill>
                <a:schemeClr val="dk1"/>
              </a:solidFill>
              <a:latin typeface="DM Sans"/>
              <a:ea typeface="DM Sans"/>
              <a:cs typeface="DM Sans"/>
              <a:sym typeface="DM Sans"/>
            </a:endParaRPr>
          </a:p>
        </p:txBody>
      </p:sp>
      <p:sp>
        <p:nvSpPr>
          <p:cNvPr id="611" name="Google Shape;611;p130"/>
          <p:cNvSpPr txBox="1"/>
          <p:nvPr/>
        </p:nvSpPr>
        <p:spPr>
          <a:xfrm>
            <a:off x="805713" y="1077850"/>
            <a:ext cx="7167300" cy="53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500">
                <a:solidFill>
                  <a:schemeClr val="dk1"/>
                </a:solidFill>
                <a:latin typeface="DM Sans"/>
                <a:ea typeface="DM Sans"/>
                <a:cs typeface="DM Sans"/>
                <a:sym typeface="DM Sans"/>
              </a:rPr>
              <a:t>Userflow</a:t>
            </a:r>
            <a:endParaRPr b="1" sz="2500">
              <a:solidFill>
                <a:schemeClr val="dk1"/>
              </a:solidFill>
              <a:latin typeface="DM Sans"/>
              <a:ea typeface="DM Sans"/>
              <a:cs typeface="DM Sans"/>
              <a:sym typeface="DM Sans"/>
            </a:endParaRPr>
          </a:p>
        </p:txBody>
      </p:sp>
      <p:sp>
        <p:nvSpPr>
          <p:cNvPr id="612" name="Google Shape;612;p130"/>
          <p:cNvSpPr/>
          <p:nvPr/>
        </p:nvSpPr>
        <p:spPr>
          <a:xfrm>
            <a:off x="2369525" y="495850"/>
            <a:ext cx="1943100" cy="310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613" name="Google Shape;613;p130"/>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614" name="Google Shape;614;p130"/>
          <p:cNvSpPr/>
          <p:nvPr/>
        </p:nvSpPr>
        <p:spPr>
          <a:xfrm>
            <a:off x="4408750" y="495850"/>
            <a:ext cx="1943100" cy="310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a:t>
            </a:r>
            <a:r>
              <a:rPr lang="es-419" sz="1350">
                <a:latin typeface="DM Sans"/>
                <a:ea typeface="DM Sans"/>
                <a:cs typeface="DM Sans"/>
                <a:sym typeface="DM Sans"/>
              </a:rPr>
              <a:t>1.ª</a:t>
            </a:r>
            <a:r>
              <a:rPr lang="es-419" sz="1350">
                <a:solidFill>
                  <a:srgbClr val="000000"/>
                </a:solidFill>
                <a:latin typeface="DM Sans"/>
                <a:ea typeface="DM Sans"/>
                <a:cs typeface="DM Sans"/>
                <a:sym typeface="DM Sans"/>
              </a:rPr>
              <a:t> Pre-entrega</a:t>
            </a:r>
            <a:r>
              <a:rPr lang="es-419" sz="1350">
                <a:latin typeface="DM Sans"/>
                <a:ea typeface="DM Sans"/>
                <a:cs typeface="DM Sans"/>
                <a:sym typeface="DM Sans"/>
              </a:rPr>
              <a:t>*</a:t>
            </a:r>
            <a:endParaRPr>
              <a:latin typeface="DM Sans"/>
              <a:ea typeface="DM Sans"/>
              <a:cs typeface="DM Sans"/>
              <a:sym typeface="DM Sans"/>
            </a:endParaRPr>
          </a:p>
        </p:txBody>
      </p:sp>
      <p:pic>
        <p:nvPicPr>
          <p:cNvPr id="615" name="Google Shape;615;p130" title="ícono de proyecto final"/>
          <p:cNvPicPr preferRelativeResize="0"/>
          <p:nvPr/>
        </p:nvPicPr>
        <p:blipFill>
          <a:blip r:embed="rId6">
            <a:alphaModFix/>
          </a:blip>
          <a:stretch>
            <a:fillRect/>
          </a:stretch>
        </p:blipFill>
        <p:spPr>
          <a:xfrm>
            <a:off x="4491475" y="516963"/>
            <a:ext cx="268525" cy="268550"/>
          </a:xfrm>
          <a:prstGeom prst="rect">
            <a:avLst/>
          </a:prstGeom>
          <a:noFill/>
          <a:ln>
            <a:noFill/>
          </a:ln>
        </p:spPr>
      </p:pic>
      <p:sp>
        <p:nvSpPr>
          <p:cNvPr id="616" name="Google Shape;616;p130"/>
          <p:cNvSpPr txBox="1"/>
          <p:nvPr/>
        </p:nvSpPr>
        <p:spPr>
          <a:xfrm>
            <a:off x="469201" y="4692275"/>
            <a:ext cx="43539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highlight>
                  <a:srgbClr val="EAFF6A"/>
                </a:highlight>
                <a:latin typeface="DM Sans"/>
                <a:ea typeface="DM Sans"/>
                <a:cs typeface="DM Sans"/>
                <a:sym typeface="DM Sans"/>
              </a:rPr>
              <a:t>*Este ejercicio es fundamental para las pre-entregas del PF</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pic>
        <p:nvPicPr>
          <p:cNvPr id="621" name="Google Shape;621;p131"/>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22" name="Google Shape;622;p131"/>
          <p:cNvSpPr/>
          <p:nvPr/>
        </p:nvSpPr>
        <p:spPr>
          <a:xfrm>
            <a:off x="469200" y="495850"/>
            <a:ext cx="1804200" cy="310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5.ª PRÁCTICA</a:t>
            </a:r>
            <a:endParaRPr>
              <a:latin typeface="DM Sans"/>
              <a:ea typeface="DM Sans"/>
              <a:cs typeface="DM Sans"/>
              <a:sym typeface="DM Sans"/>
            </a:endParaRPr>
          </a:p>
        </p:txBody>
      </p:sp>
      <p:pic>
        <p:nvPicPr>
          <p:cNvPr id="623" name="Google Shape;623;p131"/>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624" name="Google Shape;624;p131"/>
          <p:cNvSpPr/>
          <p:nvPr/>
        </p:nvSpPr>
        <p:spPr>
          <a:xfrm flipH="1" rot="10800000">
            <a:off x="469200" y="859000"/>
            <a:ext cx="8205600" cy="11700"/>
          </a:xfrm>
          <a:prstGeom prst="rect">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5" name="Google Shape;625;p131"/>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626" name="Google Shape;626;p131"/>
          <p:cNvSpPr txBox="1"/>
          <p:nvPr/>
        </p:nvSpPr>
        <p:spPr>
          <a:xfrm>
            <a:off x="473338" y="1607275"/>
            <a:ext cx="3843300" cy="1518600"/>
          </a:xfrm>
          <a:prstGeom prst="rect">
            <a:avLst/>
          </a:prstGeom>
          <a:noFill/>
          <a:ln>
            <a:noFill/>
          </a:ln>
        </p:spPr>
        <p:txBody>
          <a:bodyPr anchorCtr="0" anchor="t" bIns="91425" lIns="91425" spcFirstLastPara="1" rIns="91425" wrap="square" tIns="91425">
            <a:spAutoFit/>
          </a:bodyPr>
          <a:lstStyle/>
          <a:p>
            <a:pPr indent="-307975" lvl="0" marL="457200" rtl="0" algn="l">
              <a:lnSpc>
                <a:spcPct val="115000"/>
              </a:lnSpc>
              <a:spcBef>
                <a:spcPts val="1000"/>
              </a:spcBef>
              <a:spcAft>
                <a:spcPts val="0"/>
              </a:spcAft>
              <a:buClr>
                <a:srgbClr val="EA90FF"/>
              </a:buClr>
              <a:buSzPts val="1250"/>
              <a:buFont typeface="DM Sans"/>
              <a:buChar char="✓"/>
            </a:pPr>
            <a:r>
              <a:rPr lang="es-419" sz="1250">
                <a:solidFill>
                  <a:schemeClr val="dk1"/>
                </a:solidFill>
                <a:latin typeface="DM Sans"/>
                <a:ea typeface="DM Sans"/>
                <a:cs typeface="DM Sans"/>
                <a:sym typeface="DM Sans"/>
              </a:rPr>
              <a:t>Ten en cuenta los siguientes aspectos:</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4. </a:t>
            </a:r>
            <a:r>
              <a:rPr lang="es-419" sz="1250">
                <a:solidFill>
                  <a:schemeClr val="dk1"/>
                </a:solidFill>
                <a:latin typeface="DM Sans"/>
                <a:ea typeface="DM Sans"/>
                <a:cs typeface="DM Sans"/>
                <a:sym typeface="DM Sans"/>
              </a:rPr>
              <a:t>Te podrás ayudar generando, en primera instancia, el task flow (diagrama de tareas).</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5. </a:t>
            </a:r>
            <a:r>
              <a:rPr lang="es-419" sz="1250">
                <a:solidFill>
                  <a:schemeClr val="dk1"/>
                </a:solidFill>
                <a:latin typeface="DM Sans"/>
                <a:ea typeface="DM Sans"/>
                <a:cs typeface="DM Sans"/>
                <a:sym typeface="DM Sans"/>
              </a:rPr>
              <a:t>El gráfico debe ser claro y ordenado. Las flechas deben mantenerse recta.</a:t>
            </a:r>
            <a:endParaRPr sz="1250">
              <a:solidFill>
                <a:schemeClr val="dk1"/>
              </a:solidFill>
              <a:latin typeface="DM Sans"/>
              <a:ea typeface="DM Sans"/>
              <a:cs typeface="DM Sans"/>
              <a:sym typeface="DM Sans"/>
            </a:endParaRPr>
          </a:p>
        </p:txBody>
      </p:sp>
      <p:sp>
        <p:nvSpPr>
          <p:cNvPr id="627" name="Google Shape;627;p131" title="2."/>
          <p:cNvSpPr txBox="1"/>
          <p:nvPr/>
        </p:nvSpPr>
        <p:spPr>
          <a:xfrm>
            <a:off x="4316763" y="1607275"/>
            <a:ext cx="4353900" cy="104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6. Marcar, en los recorridos, </a:t>
            </a:r>
            <a:r>
              <a:rPr lang="es-419" sz="1250">
                <a:solidFill>
                  <a:schemeClr val="dk1"/>
                </a:solidFill>
                <a:latin typeface="DM Sans"/>
                <a:ea typeface="DM Sans"/>
                <a:cs typeface="DM Sans"/>
                <a:sym typeface="DM Sans"/>
              </a:rPr>
              <a:t>qué user persona de usuario</a:t>
            </a:r>
            <a:r>
              <a:rPr lang="es-419" sz="1250">
                <a:solidFill>
                  <a:schemeClr val="dk1"/>
                </a:solidFill>
                <a:latin typeface="DM Sans"/>
                <a:ea typeface="DM Sans"/>
                <a:cs typeface="DM Sans"/>
                <a:sym typeface="DM Sans"/>
              </a:rPr>
              <a:t> deberá llevar adelante esa tarea (esto se puede reforzar dejando todo el userflow en gris y solo marcando el que corresponde a cada uno de los usuarios).</a:t>
            </a:r>
            <a:endParaRPr sz="1250">
              <a:solidFill>
                <a:schemeClr val="dk1"/>
              </a:solidFill>
              <a:latin typeface="DM Sans"/>
              <a:ea typeface="DM Sans"/>
              <a:cs typeface="DM Sans"/>
              <a:sym typeface="DM Sans"/>
            </a:endParaRPr>
          </a:p>
        </p:txBody>
      </p:sp>
      <p:sp>
        <p:nvSpPr>
          <p:cNvPr id="628" name="Google Shape;628;p131"/>
          <p:cNvSpPr txBox="1"/>
          <p:nvPr/>
        </p:nvSpPr>
        <p:spPr>
          <a:xfrm>
            <a:off x="805713" y="1077850"/>
            <a:ext cx="7167300" cy="53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500">
                <a:solidFill>
                  <a:schemeClr val="dk1"/>
                </a:solidFill>
                <a:latin typeface="DM Sans"/>
                <a:ea typeface="DM Sans"/>
                <a:cs typeface="DM Sans"/>
                <a:sym typeface="DM Sans"/>
              </a:rPr>
              <a:t>Userflow</a:t>
            </a:r>
            <a:endParaRPr b="1" sz="2500">
              <a:solidFill>
                <a:schemeClr val="dk1"/>
              </a:solidFill>
              <a:latin typeface="DM Sans"/>
              <a:ea typeface="DM Sans"/>
              <a:cs typeface="DM Sans"/>
              <a:sym typeface="DM Sans"/>
            </a:endParaRPr>
          </a:p>
        </p:txBody>
      </p:sp>
      <p:sp>
        <p:nvSpPr>
          <p:cNvPr id="629" name="Google Shape;629;p131"/>
          <p:cNvSpPr/>
          <p:nvPr/>
        </p:nvSpPr>
        <p:spPr>
          <a:xfrm>
            <a:off x="2369525" y="495850"/>
            <a:ext cx="1943100" cy="310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630" name="Google Shape;630;p131"/>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631" name="Google Shape;631;p131"/>
          <p:cNvSpPr/>
          <p:nvPr/>
        </p:nvSpPr>
        <p:spPr>
          <a:xfrm>
            <a:off x="4408750" y="495850"/>
            <a:ext cx="1943100" cy="310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a:t>
            </a:r>
            <a:r>
              <a:rPr lang="es-419" sz="1350">
                <a:latin typeface="DM Sans"/>
                <a:ea typeface="DM Sans"/>
                <a:cs typeface="DM Sans"/>
                <a:sym typeface="DM Sans"/>
              </a:rPr>
              <a:t>1.ª</a:t>
            </a:r>
            <a:r>
              <a:rPr lang="es-419" sz="1350">
                <a:solidFill>
                  <a:srgbClr val="000000"/>
                </a:solidFill>
                <a:latin typeface="DM Sans"/>
                <a:ea typeface="DM Sans"/>
                <a:cs typeface="DM Sans"/>
                <a:sym typeface="DM Sans"/>
              </a:rPr>
              <a:t> Pre-entrega</a:t>
            </a:r>
            <a:r>
              <a:rPr lang="es-419" sz="1350">
                <a:latin typeface="DM Sans"/>
                <a:ea typeface="DM Sans"/>
                <a:cs typeface="DM Sans"/>
                <a:sym typeface="DM Sans"/>
              </a:rPr>
              <a:t>*</a:t>
            </a:r>
            <a:endParaRPr>
              <a:latin typeface="DM Sans"/>
              <a:ea typeface="DM Sans"/>
              <a:cs typeface="DM Sans"/>
              <a:sym typeface="DM Sans"/>
            </a:endParaRPr>
          </a:p>
        </p:txBody>
      </p:sp>
      <p:pic>
        <p:nvPicPr>
          <p:cNvPr id="632" name="Google Shape;632;p131" title="ícono de proyecto final"/>
          <p:cNvPicPr preferRelativeResize="0"/>
          <p:nvPr/>
        </p:nvPicPr>
        <p:blipFill>
          <a:blip r:embed="rId6">
            <a:alphaModFix/>
          </a:blip>
          <a:stretch>
            <a:fillRect/>
          </a:stretch>
        </p:blipFill>
        <p:spPr>
          <a:xfrm>
            <a:off x="4491475" y="516963"/>
            <a:ext cx="268525" cy="268550"/>
          </a:xfrm>
          <a:prstGeom prst="rect">
            <a:avLst/>
          </a:prstGeom>
          <a:noFill/>
          <a:ln>
            <a:noFill/>
          </a:ln>
        </p:spPr>
      </p:pic>
      <p:sp>
        <p:nvSpPr>
          <p:cNvPr id="633" name="Google Shape;633;p131"/>
          <p:cNvSpPr txBox="1"/>
          <p:nvPr/>
        </p:nvSpPr>
        <p:spPr>
          <a:xfrm>
            <a:off x="469201" y="4692275"/>
            <a:ext cx="43539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highlight>
                  <a:srgbClr val="EAFF6A"/>
                </a:highlight>
                <a:latin typeface="DM Sans"/>
                <a:ea typeface="DM Sans"/>
                <a:cs typeface="DM Sans"/>
                <a:sym typeface="DM Sans"/>
              </a:rPr>
              <a:t>*Este ejercicio es fundamental para las pre-entregas del PF</a:t>
            </a:r>
            <a:endParaRPr sz="1150">
              <a:solidFill>
                <a:srgbClr val="83AEFB"/>
              </a:solidFill>
              <a:highlight>
                <a:srgbClr val="EAFF6A"/>
              </a:highlight>
              <a:latin typeface="DM Sans"/>
              <a:ea typeface="DM Sans"/>
              <a:cs typeface="DM Sans"/>
              <a:sym typeface="DM Sans"/>
            </a:endParaRPr>
          </a:p>
        </p:txBody>
      </p:sp>
      <p:sp>
        <p:nvSpPr>
          <p:cNvPr id="634" name="Google Shape;634;p131"/>
          <p:cNvSpPr txBox="1"/>
          <p:nvPr/>
        </p:nvSpPr>
        <p:spPr>
          <a:xfrm>
            <a:off x="4312488" y="3728175"/>
            <a:ext cx="40644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solidFill>
                  <a:srgbClr val="000000"/>
                </a:solidFill>
                <a:highlight>
                  <a:srgbClr val="EAFF6A"/>
                </a:highlight>
                <a:latin typeface="DM Sans"/>
                <a:ea typeface="DM Sans"/>
                <a:cs typeface="DM Sans"/>
                <a:sym typeface="DM Sans"/>
              </a:rPr>
              <a:t>Podrás encontrar un ejemplo en l</a:t>
            </a:r>
            <a:r>
              <a:rPr lang="es-419" sz="1150">
                <a:highlight>
                  <a:srgbClr val="EAFF6A"/>
                </a:highlight>
                <a:latin typeface="DM Sans"/>
                <a:ea typeface="DM Sans"/>
                <a:cs typeface="DM Sans"/>
                <a:sym typeface="DM Sans"/>
              </a:rPr>
              <a:t>a</a:t>
            </a:r>
            <a:r>
              <a:rPr lang="es-419" sz="1150">
                <a:solidFill>
                  <a:srgbClr val="000000"/>
                </a:solidFill>
                <a:highlight>
                  <a:srgbClr val="EAFF6A"/>
                </a:highlight>
                <a:latin typeface="DM Sans"/>
                <a:ea typeface="DM Sans"/>
                <a:cs typeface="DM Sans"/>
                <a:sym typeface="DM Sans"/>
              </a:rPr>
              <a:t> </a:t>
            </a:r>
            <a:r>
              <a:rPr lang="es-419" sz="1150" u="sng">
                <a:solidFill>
                  <a:schemeClr val="hlink"/>
                </a:solidFill>
                <a:highlight>
                  <a:srgbClr val="EAFF6A"/>
                </a:highlight>
                <a:latin typeface="DM Sans"/>
                <a:ea typeface="DM Sans"/>
                <a:cs typeface="DM Sans"/>
                <a:sym typeface="DM Sans"/>
                <a:hlinkClick r:id="rId7"/>
              </a:rPr>
              <a:t>carpeta de clase.</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13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Wireframes digitales</a:t>
            </a:r>
            <a:endParaRPr b="1" sz="4000">
              <a:solidFill>
                <a:schemeClr val="dk1"/>
              </a:solidFill>
              <a:latin typeface="DM Sans"/>
              <a:ea typeface="DM Sans"/>
              <a:cs typeface="DM Sans"/>
              <a:sym typeface="DM Sans"/>
            </a:endParaRPr>
          </a:p>
        </p:txBody>
      </p:sp>
      <p:sp>
        <p:nvSpPr>
          <p:cNvPr id="640" name="Google Shape;640;p132"/>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dk1"/>
                </a:solidFill>
                <a:latin typeface="DM Sans"/>
                <a:ea typeface="DM Sans"/>
                <a:cs typeface="DM Sans"/>
                <a:sym typeface="DM Sans"/>
              </a:rPr>
              <a:t>CLASE 09</a:t>
            </a:r>
            <a:endParaRPr sz="1600">
              <a:solidFill>
                <a:schemeClr val="dk1"/>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grpSp>
        <p:nvGrpSpPr>
          <p:cNvPr id="645" name="Google Shape;645;p133"/>
          <p:cNvGrpSpPr/>
          <p:nvPr/>
        </p:nvGrpSpPr>
        <p:grpSpPr>
          <a:xfrm>
            <a:off x="4202558" y="994173"/>
            <a:ext cx="738900" cy="738900"/>
            <a:chOff x="3137108" y="2467173"/>
            <a:chExt cx="738900" cy="738900"/>
          </a:xfrm>
        </p:grpSpPr>
        <p:sp>
          <p:nvSpPr>
            <p:cNvPr id="646" name="Google Shape;646;p133"/>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7" name="Google Shape;647;p133"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648" name="Google Shape;648;p133"/>
          <p:cNvSpPr txBox="1"/>
          <p:nvPr/>
        </p:nvSpPr>
        <p:spPr>
          <a:xfrm>
            <a:off x="1461300" y="19252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Wireframes digitales</a:t>
            </a:r>
            <a:endParaRPr b="1" sz="4000">
              <a:solidFill>
                <a:schemeClr val="dk1"/>
              </a:solidFill>
              <a:highlight>
                <a:srgbClr val="EAFF6A"/>
              </a:highlight>
              <a:latin typeface="DM Sans"/>
              <a:ea typeface="DM Sans"/>
              <a:cs typeface="DM Sans"/>
              <a:sym typeface="DM Sans"/>
            </a:endParaRPr>
          </a:p>
        </p:txBody>
      </p:sp>
      <p:sp>
        <p:nvSpPr>
          <p:cNvPr id="649" name="Google Shape;649;p133"/>
          <p:cNvSpPr txBox="1"/>
          <p:nvPr/>
        </p:nvSpPr>
        <p:spPr>
          <a:xfrm>
            <a:off x="987300" y="3173988"/>
            <a:ext cx="7169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Desarrollar los wireframes digitales de tu proyecto en formato digital. </a:t>
            </a:r>
            <a:endParaRPr sz="2000">
              <a:solidFill>
                <a:srgbClr val="999999"/>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pic>
        <p:nvPicPr>
          <p:cNvPr id="654" name="Google Shape;654;p134"/>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55" name="Google Shape;655;p134"/>
          <p:cNvSpPr/>
          <p:nvPr/>
        </p:nvSpPr>
        <p:spPr>
          <a:xfrm>
            <a:off x="469200" y="495850"/>
            <a:ext cx="1804200" cy="310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6.ª PRÁCTICA</a:t>
            </a:r>
            <a:endParaRPr>
              <a:latin typeface="DM Sans"/>
              <a:ea typeface="DM Sans"/>
              <a:cs typeface="DM Sans"/>
              <a:sym typeface="DM Sans"/>
            </a:endParaRPr>
          </a:p>
        </p:txBody>
      </p:sp>
      <p:pic>
        <p:nvPicPr>
          <p:cNvPr id="656" name="Google Shape;656;p134"/>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657" name="Google Shape;657;p134"/>
          <p:cNvSpPr/>
          <p:nvPr/>
        </p:nvSpPr>
        <p:spPr>
          <a:xfrm flipH="1" rot="10800000">
            <a:off x="469200" y="859000"/>
            <a:ext cx="8205600" cy="11700"/>
          </a:xfrm>
          <a:prstGeom prst="rect">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8" name="Google Shape;658;p134"/>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659" name="Google Shape;659;p134"/>
          <p:cNvSpPr txBox="1"/>
          <p:nvPr/>
        </p:nvSpPr>
        <p:spPr>
          <a:xfrm>
            <a:off x="469200" y="1525175"/>
            <a:ext cx="3843300" cy="2476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None/>
            </a:pPr>
            <a:r>
              <a:rPr b="1" lang="es-419" sz="1150">
                <a:latin typeface="DM Sans"/>
                <a:ea typeface="DM Sans"/>
                <a:cs typeface="DM Sans"/>
                <a:sym typeface="DM Sans"/>
              </a:rPr>
              <a:t>Consigna</a:t>
            </a:r>
            <a:endParaRPr b="1" sz="1150">
              <a:latin typeface="DM Sans"/>
              <a:ea typeface="DM Sans"/>
              <a:cs typeface="DM Sans"/>
              <a:sym typeface="DM Sans"/>
            </a:endParaRPr>
          </a:p>
          <a:p>
            <a:pPr indent="0" lvl="0" marL="0" rtl="0" algn="l">
              <a:lnSpc>
                <a:spcPct val="115000"/>
              </a:lnSpc>
              <a:spcBef>
                <a:spcPts val="1000"/>
              </a:spcBef>
              <a:spcAft>
                <a:spcPts val="0"/>
              </a:spcAft>
              <a:buNone/>
            </a:pPr>
            <a:r>
              <a:rPr lang="es-419" sz="1150">
                <a:solidFill>
                  <a:schemeClr val="dk1"/>
                </a:solidFill>
                <a:latin typeface="DM Sans"/>
                <a:ea typeface="DM Sans"/>
                <a:cs typeface="DM Sans"/>
                <a:sym typeface="DM Sans"/>
              </a:rPr>
              <a:t>Desarrollar los wireframes digitales de tu proyecto en formato digital.</a:t>
            </a:r>
            <a:endParaRPr sz="1150">
              <a:solidFill>
                <a:srgbClr val="83AEFB"/>
              </a:solidFill>
              <a:latin typeface="DM Sans"/>
              <a:ea typeface="DM Sans"/>
              <a:cs typeface="DM Sans"/>
              <a:sym typeface="DM Sans"/>
            </a:endParaRPr>
          </a:p>
          <a:p>
            <a:pPr indent="-301625" lvl="0" marL="457200" rtl="0" algn="l">
              <a:lnSpc>
                <a:spcPct val="115000"/>
              </a:lnSpc>
              <a:spcBef>
                <a:spcPts val="1000"/>
              </a:spcBef>
              <a:spcAft>
                <a:spcPts val="0"/>
              </a:spcAft>
              <a:buClr>
                <a:srgbClr val="EA90FF"/>
              </a:buClr>
              <a:buSzPts val="1150"/>
              <a:buFont typeface="DM Sans"/>
              <a:buChar char="✓"/>
            </a:pPr>
            <a:r>
              <a:rPr lang="es-419" sz="1150">
                <a:solidFill>
                  <a:schemeClr val="dk1"/>
                </a:solidFill>
                <a:latin typeface="DM Sans"/>
                <a:ea typeface="DM Sans"/>
                <a:cs typeface="DM Sans"/>
                <a:sym typeface="DM Sans"/>
              </a:rPr>
              <a:t>Ten en cuenta los siguientes aspectos:</a:t>
            </a:r>
            <a:endParaRPr sz="11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150">
                <a:solidFill>
                  <a:schemeClr val="dk1"/>
                </a:solidFill>
                <a:latin typeface="DM Sans"/>
                <a:ea typeface="DM Sans"/>
                <a:cs typeface="DM Sans"/>
                <a:sym typeface="DM Sans"/>
              </a:rPr>
              <a:t>1. Herramienta sugerida: </a:t>
            </a:r>
            <a:r>
              <a:rPr b="1" lang="es-419" sz="1150">
                <a:solidFill>
                  <a:schemeClr val="dk1"/>
                </a:solidFill>
                <a:latin typeface="DM Sans"/>
                <a:ea typeface="DM Sans"/>
                <a:cs typeface="DM Sans"/>
                <a:sym typeface="DM Sans"/>
              </a:rPr>
              <a:t>Figma/Adobe XD</a:t>
            </a:r>
            <a:endParaRPr b="1" sz="11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150">
                <a:solidFill>
                  <a:schemeClr val="dk1"/>
                </a:solidFill>
                <a:latin typeface="DM Sans"/>
                <a:ea typeface="DM Sans"/>
                <a:cs typeface="DM Sans"/>
                <a:sym typeface="DM Sans"/>
              </a:rPr>
              <a:t>2. Comunicar la estructura de la solución de diseño qué estamos pensando: ¿Dónde estarán los menús? ¿El logo? ¿Los Call To Action principales? ¿Qué jerarquía tendrán los distintos grupos de contenido?</a:t>
            </a:r>
            <a:endParaRPr sz="1150">
              <a:solidFill>
                <a:schemeClr val="dk1"/>
              </a:solidFill>
              <a:latin typeface="DM Sans"/>
              <a:ea typeface="DM Sans"/>
              <a:cs typeface="DM Sans"/>
              <a:sym typeface="DM Sans"/>
            </a:endParaRPr>
          </a:p>
        </p:txBody>
      </p:sp>
      <p:sp>
        <p:nvSpPr>
          <p:cNvPr id="660" name="Google Shape;660;p134" title="2."/>
          <p:cNvSpPr txBox="1"/>
          <p:nvPr/>
        </p:nvSpPr>
        <p:spPr>
          <a:xfrm>
            <a:off x="4312625" y="1525175"/>
            <a:ext cx="4353900" cy="301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s-419" sz="1100">
                <a:solidFill>
                  <a:schemeClr val="dk1"/>
                </a:solidFill>
                <a:latin typeface="DM Sans"/>
                <a:ea typeface="DM Sans"/>
                <a:cs typeface="DM Sans"/>
                <a:sym typeface="DM Sans"/>
              </a:rPr>
              <a:t>Fidelidad del Prototipo:</a:t>
            </a:r>
            <a:endParaRPr b="1" sz="1100">
              <a:solidFill>
                <a:schemeClr val="dk1"/>
              </a:solidFill>
              <a:latin typeface="DM Sans"/>
              <a:ea typeface="DM Sans"/>
              <a:cs typeface="DM Sans"/>
              <a:sym typeface="DM Sans"/>
            </a:endParaRPr>
          </a:p>
          <a:p>
            <a:pPr indent="-298450" lvl="0" marL="457200" rtl="0" algn="l">
              <a:lnSpc>
                <a:spcPct val="115000"/>
              </a:lnSpc>
              <a:spcBef>
                <a:spcPts val="1000"/>
              </a:spcBef>
              <a:spcAft>
                <a:spcPts val="0"/>
              </a:spcAft>
              <a:buClr>
                <a:schemeClr val="dk1"/>
              </a:buClr>
              <a:buSzPts val="1100"/>
              <a:buFont typeface="DM Sans"/>
              <a:buAutoNum type="arabicPeriod"/>
            </a:pPr>
            <a:r>
              <a:rPr lang="es-419" sz="1100">
                <a:solidFill>
                  <a:schemeClr val="dk1"/>
                </a:solidFill>
                <a:latin typeface="DM Sans"/>
                <a:ea typeface="DM Sans"/>
                <a:cs typeface="DM Sans"/>
                <a:sym typeface="DM Sans"/>
              </a:rPr>
              <a:t>Baja/Media de Contenido:</a:t>
            </a:r>
            <a:endParaRPr sz="1100">
              <a:solidFill>
                <a:schemeClr val="dk1"/>
              </a:solidFill>
              <a:latin typeface="DM Sans"/>
              <a:ea typeface="DM Sans"/>
              <a:cs typeface="DM Sans"/>
              <a:sym typeface="DM Sans"/>
            </a:endParaRPr>
          </a:p>
          <a:p>
            <a:pPr indent="-298450" lvl="1" marL="914400" rtl="0" algn="l">
              <a:lnSpc>
                <a:spcPct val="115000"/>
              </a:lnSpc>
              <a:spcBef>
                <a:spcPts val="0"/>
              </a:spcBef>
              <a:spcAft>
                <a:spcPts val="0"/>
              </a:spcAft>
              <a:buClr>
                <a:schemeClr val="dk1"/>
              </a:buClr>
              <a:buSzPts val="1100"/>
              <a:buFont typeface="DM Sans"/>
              <a:buAutoNum type="alphaLcPeriod"/>
            </a:pPr>
            <a:r>
              <a:rPr lang="es-419" sz="1100">
                <a:solidFill>
                  <a:schemeClr val="dk1"/>
                </a:solidFill>
                <a:latin typeface="DM Sans"/>
                <a:ea typeface="DM Sans"/>
                <a:cs typeface="DM Sans"/>
                <a:sym typeface="DM Sans"/>
              </a:rPr>
              <a:t>Escribir los títulos principales y el nombre en los botones.</a:t>
            </a:r>
            <a:endParaRPr sz="1100">
              <a:solidFill>
                <a:schemeClr val="dk1"/>
              </a:solidFill>
              <a:latin typeface="DM Sans"/>
              <a:ea typeface="DM Sans"/>
              <a:cs typeface="DM Sans"/>
              <a:sym typeface="DM Sans"/>
            </a:endParaRPr>
          </a:p>
          <a:p>
            <a:pPr indent="-298450" lvl="0" marL="457200" rtl="0" algn="l">
              <a:lnSpc>
                <a:spcPct val="115000"/>
              </a:lnSpc>
              <a:spcBef>
                <a:spcPts val="0"/>
              </a:spcBef>
              <a:spcAft>
                <a:spcPts val="0"/>
              </a:spcAft>
              <a:buClr>
                <a:schemeClr val="dk1"/>
              </a:buClr>
              <a:buSzPts val="1100"/>
              <a:buFont typeface="DM Sans"/>
              <a:buAutoNum type="arabicPeriod"/>
            </a:pPr>
            <a:r>
              <a:rPr lang="es-419" sz="1100">
                <a:solidFill>
                  <a:schemeClr val="dk1"/>
                </a:solidFill>
                <a:latin typeface="DM Sans"/>
                <a:ea typeface="DM Sans"/>
                <a:cs typeface="DM Sans"/>
                <a:sym typeface="DM Sans"/>
              </a:rPr>
              <a:t>Baja/Media Visual:</a:t>
            </a:r>
            <a:endParaRPr sz="1100">
              <a:solidFill>
                <a:schemeClr val="dk1"/>
              </a:solidFill>
              <a:latin typeface="DM Sans"/>
              <a:ea typeface="DM Sans"/>
              <a:cs typeface="DM Sans"/>
              <a:sym typeface="DM Sans"/>
            </a:endParaRPr>
          </a:p>
          <a:p>
            <a:pPr indent="-298450" lvl="1" marL="914400" rtl="0" algn="l">
              <a:lnSpc>
                <a:spcPct val="115000"/>
              </a:lnSpc>
              <a:spcBef>
                <a:spcPts val="0"/>
              </a:spcBef>
              <a:spcAft>
                <a:spcPts val="0"/>
              </a:spcAft>
              <a:buClr>
                <a:schemeClr val="dk1"/>
              </a:buClr>
              <a:buSzPts val="1100"/>
              <a:buFont typeface="DM Sans"/>
              <a:buAutoNum type="alphaLcPeriod"/>
            </a:pPr>
            <a:r>
              <a:rPr lang="es-419" sz="1100">
                <a:solidFill>
                  <a:schemeClr val="dk1"/>
                </a:solidFill>
                <a:latin typeface="DM Sans"/>
                <a:ea typeface="DM Sans"/>
                <a:cs typeface="DM Sans"/>
                <a:sym typeface="DM Sans"/>
              </a:rPr>
              <a:t>Evitar el uso de imágenes reales, pueden usar bloques que las simulan con el icono correspondiente.</a:t>
            </a:r>
            <a:endParaRPr sz="1100">
              <a:solidFill>
                <a:schemeClr val="dk1"/>
              </a:solidFill>
              <a:latin typeface="DM Sans"/>
              <a:ea typeface="DM Sans"/>
              <a:cs typeface="DM Sans"/>
              <a:sym typeface="DM Sans"/>
            </a:endParaRPr>
          </a:p>
          <a:p>
            <a:pPr indent="-298450" lvl="1" marL="914400" rtl="0" algn="l">
              <a:lnSpc>
                <a:spcPct val="115000"/>
              </a:lnSpc>
              <a:spcBef>
                <a:spcPts val="0"/>
              </a:spcBef>
              <a:spcAft>
                <a:spcPts val="0"/>
              </a:spcAft>
              <a:buClr>
                <a:schemeClr val="dk1"/>
              </a:buClr>
              <a:buSzPts val="1100"/>
              <a:buFont typeface="DM Sans"/>
              <a:buAutoNum type="alphaLcPeriod"/>
            </a:pPr>
            <a:r>
              <a:rPr lang="es-419" sz="1100">
                <a:solidFill>
                  <a:schemeClr val="dk1"/>
                </a:solidFill>
                <a:latin typeface="DM Sans"/>
                <a:ea typeface="DM Sans"/>
                <a:cs typeface="DM Sans"/>
                <a:sym typeface="DM Sans"/>
              </a:rPr>
              <a:t>Se recomienda que sean en blanco y negro para qué el análisis se centre en lo estructural y no en el contenido.</a:t>
            </a:r>
            <a:endParaRPr sz="1100">
              <a:solidFill>
                <a:schemeClr val="dk1"/>
              </a:solidFill>
              <a:latin typeface="DM Sans"/>
              <a:ea typeface="DM Sans"/>
              <a:cs typeface="DM Sans"/>
              <a:sym typeface="DM Sans"/>
            </a:endParaRPr>
          </a:p>
          <a:p>
            <a:pPr indent="-298450" lvl="1" marL="914400" rtl="0" algn="l">
              <a:lnSpc>
                <a:spcPct val="115000"/>
              </a:lnSpc>
              <a:spcBef>
                <a:spcPts val="0"/>
              </a:spcBef>
              <a:spcAft>
                <a:spcPts val="0"/>
              </a:spcAft>
              <a:buClr>
                <a:schemeClr val="dk1"/>
              </a:buClr>
              <a:buSzPts val="1100"/>
              <a:buFont typeface="DM Sans"/>
              <a:buAutoNum type="alphaLcPeriod"/>
            </a:pPr>
            <a:r>
              <a:rPr lang="es-419" sz="1100">
                <a:solidFill>
                  <a:schemeClr val="dk1"/>
                </a:solidFill>
                <a:latin typeface="DM Sans"/>
                <a:ea typeface="DM Sans"/>
                <a:cs typeface="DM Sans"/>
                <a:sym typeface="DM Sans"/>
              </a:rPr>
              <a:t>Usar una sola tipografía, no importa cual. </a:t>
            </a:r>
            <a:endParaRPr sz="1100">
              <a:solidFill>
                <a:schemeClr val="dk1"/>
              </a:solidFill>
              <a:latin typeface="DM Sans"/>
              <a:ea typeface="DM Sans"/>
              <a:cs typeface="DM Sans"/>
              <a:sym typeface="DM Sans"/>
            </a:endParaRPr>
          </a:p>
          <a:p>
            <a:pPr indent="-298450" lvl="1" marL="914400" rtl="0" algn="l">
              <a:lnSpc>
                <a:spcPct val="115000"/>
              </a:lnSpc>
              <a:spcBef>
                <a:spcPts val="0"/>
              </a:spcBef>
              <a:spcAft>
                <a:spcPts val="0"/>
              </a:spcAft>
              <a:buClr>
                <a:schemeClr val="dk1"/>
              </a:buClr>
              <a:buSzPts val="1100"/>
              <a:buFont typeface="DM Sans"/>
              <a:buAutoNum type="alphaLcPeriod"/>
            </a:pPr>
            <a:r>
              <a:rPr lang="es-419" sz="1100">
                <a:solidFill>
                  <a:schemeClr val="dk1"/>
                </a:solidFill>
                <a:latin typeface="DM Sans"/>
                <a:ea typeface="DM Sans"/>
                <a:cs typeface="DM Sans"/>
                <a:sym typeface="DM Sans"/>
              </a:rPr>
              <a:t>Tener en cuenta las Interacciones: desplegables, hovers, etc.</a:t>
            </a:r>
            <a:endParaRPr sz="1100">
              <a:solidFill>
                <a:schemeClr val="dk1"/>
              </a:solidFill>
              <a:latin typeface="DM Sans"/>
              <a:ea typeface="DM Sans"/>
              <a:cs typeface="DM Sans"/>
              <a:sym typeface="DM Sans"/>
            </a:endParaRPr>
          </a:p>
        </p:txBody>
      </p:sp>
      <p:sp>
        <p:nvSpPr>
          <p:cNvPr id="661" name="Google Shape;661;p134"/>
          <p:cNvSpPr txBox="1"/>
          <p:nvPr/>
        </p:nvSpPr>
        <p:spPr>
          <a:xfrm>
            <a:off x="805713" y="1077850"/>
            <a:ext cx="7167300" cy="53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500">
                <a:solidFill>
                  <a:schemeClr val="dk1"/>
                </a:solidFill>
                <a:latin typeface="DM Sans"/>
                <a:ea typeface="DM Sans"/>
                <a:cs typeface="DM Sans"/>
                <a:sym typeface="DM Sans"/>
              </a:rPr>
              <a:t>Wireframes digitales</a:t>
            </a:r>
            <a:endParaRPr b="1" sz="2500">
              <a:solidFill>
                <a:schemeClr val="dk1"/>
              </a:solidFill>
              <a:latin typeface="DM Sans"/>
              <a:ea typeface="DM Sans"/>
              <a:cs typeface="DM Sans"/>
              <a:sym typeface="DM Sans"/>
            </a:endParaRPr>
          </a:p>
        </p:txBody>
      </p:sp>
      <p:sp>
        <p:nvSpPr>
          <p:cNvPr id="662" name="Google Shape;662;p134"/>
          <p:cNvSpPr/>
          <p:nvPr/>
        </p:nvSpPr>
        <p:spPr>
          <a:xfrm>
            <a:off x="2369525" y="495850"/>
            <a:ext cx="1943100" cy="310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663" name="Google Shape;663;p134"/>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664" name="Google Shape;664;p134"/>
          <p:cNvSpPr/>
          <p:nvPr/>
        </p:nvSpPr>
        <p:spPr>
          <a:xfrm>
            <a:off x="4408750" y="495850"/>
            <a:ext cx="1943100" cy="310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a:t>
            </a:r>
            <a:r>
              <a:rPr lang="es-419" sz="1350">
                <a:latin typeface="DM Sans"/>
                <a:ea typeface="DM Sans"/>
                <a:cs typeface="DM Sans"/>
                <a:sym typeface="DM Sans"/>
              </a:rPr>
              <a:t>2.ª</a:t>
            </a:r>
            <a:r>
              <a:rPr lang="es-419" sz="1350">
                <a:solidFill>
                  <a:srgbClr val="000000"/>
                </a:solidFill>
                <a:latin typeface="DM Sans"/>
                <a:ea typeface="DM Sans"/>
                <a:cs typeface="DM Sans"/>
                <a:sym typeface="DM Sans"/>
              </a:rPr>
              <a:t> Pre-entrega</a:t>
            </a:r>
            <a:r>
              <a:rPr lang="es-419" sz="1350">
                <a:latin typeface="DM Sans"/>
                <a:ea typeface="DM Sans"/>
                <a:cs typeface="DM Sans"/>
                <a:sym typeface="DM Sans"/>
              </a:rPr>
              <a:t>*</a:t>
            </a:r>
            <a:endParaRPr>
              <a:latin typeface="DM Sans"/>
              <a:ea typeface="DM Sans"/>
              <a:cs typeface="DM Sans"/>
              <a:sym typeface="DM Sans"/>
            </a:endParaRPr>
          </a:p>
        </p:txBody>
      </p:sp>
      <p:pic>
        <p:nvPicPr>
          <p:cNvPr id="665" name="Google Shape;665;p134" title="ícono de proyecto final"/>
          <p:cNvPicPr preferRelativeResize="0"/>
          <p:nvPr/>
        </p:nvPicPr>
        <p:blipFill>
          <a:blip r:embed="rId6">
            <a:alphaModFix/>
          </a:blip>
          <a:stretch>
            <a:fillRect/>
          </a:stretch>
        </p:blipFill>
        <p:spPr>
          <a:xfrm>
            <a:off x="4491475" y="516963"/>
            <a:ext cx="268525" cy="268550"/>
          </a:xfrm>
          <a:prstGeom prst="rect">
            <a:avLst/>
          </a:prstGeom>
          <a:noFill/>
          <a:ln>
            <a:noFill/>
          </a:ln>
        </p:spPr>
      </p:pic>
      <p:sp>
        <p:nvSpPr>
          <p:cNvPr id="666" name="Google Shape;666;p134"/>
          <p:cNvSpPr txBox="1"/>
          <p:nvPr/>
        </p:nvSpPr>
        <p:spPr>
          <a:xfrm>
            <a:off x="469201" y="4692275"/>
            <a:ext cx="43539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highlight>
                  <a:srgbClr val="EAFF6A"/>
                </a:highlight>
                <a:latin typeface="DM Sans"/>
                <a:ea typeface="DM Sans"/>
                <a:cs typeface="DM Sans"/>
                <a:sym typeface="DM Sans"/>
              </a:rPr>
              <a:t>*Este ejercicio es fundamental para las pre-entregas del PF</a:t>
            </a:r>
            <a:endParaRPr sz="1150">
              <a:solidFill>
                <a:srgbClr val="83AEFB"/>
              </a:solidFill>
              <a:highlight>
                <a:srgbClr val="EAFF6A"/>
              </a:highlight>
              <a:latin typeface="DM Sans"/>
              <a:ea typeface="DM Sans"/>
              <a:cs typeface="DM Sans"/>
              <a:sym typeface="DM Sans"/>
            </a:endParaRPr>
          </a:p>
        </p:txBody>
      </p:sp>
      <p:sp>
        <p:nvSpPr>
          <p:cNvPr id="667" name="Google Shape;667;p134"/>
          <p:cNvSpPr txBox="1"/>
          <p:nvPr/>
        </p:nvSpPr>
        <p:spPr>
          <a:xfrm>
            <a:off x="613938" y="4166225"/>
            <a:ext cx="40644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solidFill>
                  <a:srgbClr val="000000"/>
                </a:solidFill>
                <a:highlight>
                  <a:srgbClr val="EAFF6A"/>
                </a:highlight>
                <a:latin typeface="DM Sans"/>
                <a:ea typeface="DM Sans"/>
                <a:cs typeface="DM Sans"/>
                <a:sym typeface="DM Sans"/>
              </a:rPr>
              <a:t>Podrás encontrar un ejemplo en l</a:t>
            </a:r>
            <a:r>
              <a:rPr lang="es-419" sz="1150">
                <a:highlight>
                  <a:srgbClr val="EAFF6A"/>
                </a:highlight>
                <a:latin typeface="DM Sans"/>
                <a:ea typeface="DM Sans"/>
                <a:cs typeface="DM Sans"/>
                <a:sym typeface="DM Sans"/>
              </a:rPr>
              <a:t>a</a:t>
            </a:r>
            <a:r>
              <a:rPr lang="es-419" sz="1150">
                <a:solidFill>
                  <a:srgbClr val="000000"/>
                </a:solidFill>
                <a:highlight>
                  <a:srgbClr val="EAFF6A"/>
                </a:highlight>
                <a:latin typeface="DM Sans"/>
                <a:ea typeface="DM Sans"/>
                <a:cs typeface="DM Sans"/>
                <a:sym typeface="DM Sans"/>
              </a:rPr>
              <a:t> </a:t>
            </a:r>
            <a:r>
              <a:rPr lang="es-419" sz="1150" u="sng">
                <a:solidFill>
                  <a:schemeClr val="hlink"/>
                </a:solidFill>
                <a:highlight>
                  <a:srgbClr val="EAFF6A"/>
                </a:highlight>
                <a:latin typeface="DM Sans"/>
                <a:ea typeface="DM Sans"/>
                <a:cs typeface="DM Sans"/>
                <a:sym typeface="DM Sans"/>
                <a:hlinkClick r:id="rId7"/>
              </a:rPr>
              <a:t>carpeta de clase.</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135"/>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Patrones de diseño &amp; contenidos</a:t>
            </a:r>
            <a:endParaRPr b="1" sz="4000">
              <a:solidFill>
                <a:schemeClr val="dk1"/>
              </a:solidFill>
              <a:latin typeface="DM Sans"/>
              <a:ea typeface="DM Sans"/>
              <a:cs typeface="DM Sans"/>
              <a:sym typeface="DM Sans"/>
            </a:endParaRPr>
          </a:p>
        </p:txBody>
      </p:sp>
      <p:sp>
        <p:nvSpPr>
          <p:cNvPr id="673" name="Google Shape;673;p135"/>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dk1"/>
                </a:solidFill>
                <a:latin typeface="DM Sans"/>
                <a:ea typeface="DM Sans"/>
                <a:cs typeface="DM Sans"/>
                <a:sym typeface="DM Sans"/>
              </a:rPr>
              <a:t>CLASE 10</a:t>
            </a:r>
            <a:endParaRPr sz="1600">
              <a:solidFill>
                <a:schemeClr val="dk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grpSp>
        <p:nvGrpSpPr>
          <p:cNvPr id="678" name="Google Shape;678;p136"/>
          <p:cNvGrpSpPr/>
          <p:nvPr/>
        </p:nvGrpSpPr>
        <p:grpSpPr>
          <a:xfrm>
            <a:off x="4202558" y="994173"/>
            <a:ext cx="738900" cy="738900"/>
            <a:chOff x="3137108" y="2467173"/>
            <a:chExt cx="738900" cy="738900"/>
          </a:xfrm>
        </p:grpSpPr>
        <p:sp>
          <p:nvSpPr>
            <p:cNvPr id="679" name="Google Shape;679;p136"/>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0" name="Google Shape;680;p136"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681" name="Google Shape;681;p136"/>
          <p:cNvSpPr txBox="1"/>
          <p:nvPr/>
        </p:nvSpPr>
        <p:spPr>
          <a:xfrm>
            <a:off x="1461300" y="19252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Patrones de diseño</a:t>
            </a:r>
            <a:endParaRPr b="1" sz="4000">
              <a:solidFill>
                <a:schemeClr val="dk1"/>
              </a:solidFill>
              <a:highlight>
                <a:srgbClr val="EAFF6A"/>
              </a:highlight>
              <a:latin typeface="DM Sans"/>
              <a:ea typeface="DM Sans"/>
              <a:cs typeface="DM Sans"/>
              <a:sym typeface="DM Sans"/>
            </a:endParaRPr>
          </a:p>
        </p:txBody>
      </p:sp>
      <p:sp>
        <p:nvSpPr>
          <p:cNvPr id="682" name="Google Shape;682;p136"/>
          <p:cNvSpPr txBox="1"/>
          <p:nvPr/>
        </p:nvSpPr>
        <p:spPr>
          <a:xfrm>
            <a:off x="987300" y="3173988"/>
            <a:ext cx="7169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A partir del diseño previo de los Wireframes digitales, incorporar los patrones de interacción y navegación.</a:t>
            </a:r>
            <a:endParaRPr sz="2000">
              <a:solidFill>
                <a:srgbClr val="999999"/>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110"/>
          <p:cNvSpPr/>
          <p:nvPr/>
        </p:nvSpPr>
        <p:spPr>
          <a:xfrm>
            <a:off x="519025" y="1368025"/>
            <a:ext cx="6186900" cy="177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10"/>
          <p:cNvSpPr txBox="1"/>
          <p:nvPr/>
        </p:nvSpPr>
        <p:spPr>
          <a:xfrm>
            <a:off x="519025" y="945550"/>
            <a:ext cx="76527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¿Cómo se compone?</a:t>
            </a:r>
            <a:endParaRPr b="1" sz="4000">
              <a:solidFill>
                <a:schemeClr val="dk1"/>
              </a:solidFill>
              <a:latin typeface="DM Sans"/>
              <a:ea typeface="DM Sans"/>
              <a:cs typeface="DM Sans"/>
              <a:sym typeface="DM Sans"/>
            </a:endParaRPr>
          </a:p>
        </p:txBody>
      </p:sp>
      <p:sp>
        <p:nvSpPr>
          <p:cNvPr id="367" name="Google Shape;367;p110"/>
          <p:cNvSpPr txBox="1"/>
          <p:nvPr/>
        </p:nvSpPr>
        <p:spPr>
          <a:xfrm>
            <a:off x="632400" y="1837950"/>
            <a:ext cx="4932000" cy="3001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350">
                <a:solidFill>
                  <a:schemeClr val="dk1"/>
                </a:solidFill>
                <a:latin typeface="DM Sans"/>
                <a:ea typeface="DM Sans"/>
                <a:cs typeface="DM Sans"/>
                <a:sym typeface="DM Sans"/>
              </a:rPr>
              <a:t>El Workbook está compuesto por </a:t>
            </a:r>
            <a:r>
              <a:rPr lang="es-419" sz="1350">
                <a:solidFill>
                  <a:schemeClr val="dk1"/>
                </a:solidFill>
                <a:latin typeface="DM Sans"/>
                <a:ea typeface="DM Sans"/>
                <a:cs typeface="DM Sans"/>
                <a:sym typeface="DM Sans"/>
              </a:rPr>
              <a:t>actividades</a:t>
            </a:r>
            <a:r>
              <a:rPr lang="es-419" sz="1350">
                <a:solidFill>
                  <a:schemeClr val="dk1"/>
                </a:solidFill>
                <a:latin typeface="DM Sans"/>
                <a:ea typeface="DM Sans"/>
                <a:cs typeface="DM Sans"/>
                <a:sym typeface="DM Sans"/>
              </a:rPr>
              <a:t> prácticas que t</a:t>
            </a:r>
            <a:r>
              <a:rPr lang="es-419" sz="1350">
                <a:solidFill>
                  <a:schemeClr val="dk1"/>
                </a:solidFill>
                <a:latin typeface="DM Sans"/>
                <a:ea typeface="DM Sans"/>
                <a:cs typeface="DM Sans"/>
                <a:sym typeface="DM Sans"/>
              </a:rPr>
              <a:t>e guiarán en la elaboración de tu Proyecto.</a:t>
            </a:r>
            <a:r>
              <a:rPr lang="es-419"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None/>
            </a:pPr>
            <a:r>
              <a:t/>
            </a:r>
            <a:endParaRPr sz="750">
              <a:solidFill>
                <a:schemeClr val="dk1"/>
              </a:solidFill>
              <a:latin typeface="DM Sans"/>
              <a:ea typeface="DM Sans"/>
              <a:cs typeface="DM Sans"/>
              <a:sym typeface="DM Sans"/>
            </a:endParaRPr>
          </a:p>
          <a:p>
            <a:pPr indent="0" lvl="0" marL="0" marR="0" rtl="0" algn="l">
              <a:lnSpc>
                <a:spcPct val="100000"/>
              </a:lnSpc>
              <a:spcBef>
                <a:spcPts val="0"/>
              </a:spcBef>
              <a:spcAft>
                <a:spcPts val="0"/>
              </a:spcAft>
              <a:buNone/>
            </a:pPr>
            <a:r>
              <a:rPr lang="es-419" sz="1350">
                <a:solidFill>
                  <a:schemeClr val="dk1"/>
                </a:solidFill>
                <a:latin typeface="DM Sans"/>
                <a:ea typeface="DM Sans"/>
                <a:cs typeface="DM Sans"/>
                <a:sym typeface="DM Sans"/>
              </a:rPr>
              <a:t>Hay dos tipos de actividades:</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314325" lvl="0" marL="457200" rtl="0" algn="l">
              <a:spcBef>
                <a:spcPts val="0"/>
              </a:spcBef>
              <a:spcAft>
                <a:spcPts val="0"/>
              </a:spcAft>
              <a:buClr>
                <a:srgbClr val="FFBAE7"/>
              </a:buClr>
              <a:buSzPts val="1350"/>
              <a:buFont typeface="DM Sans"/>
              <a:buChar char="✓"/>
            </a:pPr>
            <a:r>
              <a:rPr lang="es-419" sz="1350">
                <a:solidFill>
                  <a:schemeClr val="dk1"/>
                </a:solidFill>
                <a:latin typeface="DM Sans"/>
                <a:ea typeface="DM Sans"/>
                <a:cs typeface="DM Sans"/>
                <a:sym typeface="DM Sans"/>
              </a:rPr>
              <a:t>Las actividades prácticas que </a:t>
            </a:r>
            <a:r>
              <a:rPr b="1" lang="es-419" sz="1350">
                <a:solidFill>
                  <a:schemeClr val="dk1"/>
                </a:solidFill>
                <a:highlight>
                  <a:srgbClr val="EAFF6A"/>
                </a:highlight>
                <a:latin typeface="DM Sans"/>
                <a:ea typeface="DM Sans"/>
                <a:cs typeface="DM Sans"/>
                <a:sym typeface="DM Sans"/>
              </a:rPr>
              <a:t>forman parte de cada pre-entrega.</a:t>
            </a:r>
            <a:endParaRPr b="1" sz="1350">
              <a:solidFill>
                <a:schemeClr val="dk1"/>
              </a:solidFill>
              <a:highlight>
                <a:srgbClr val="EAFF6A"/>
              </a:highlight>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rgbClr val="FFBAE7"/>
              </a:buClr>
              <a:buSzPts val="1350"/>
              <a:buFont typeface="DM Sans"/>
              <a:buChar char="✓"/>
            </a:pPr>
            <a:r>
              <a:rPr lang="es-419" sz="1350">
                <a:solidFill>
                  <a:schemeClr val="dk1"/>
                </a:solidFill>
                <a:latin typeface="DM Sans"/>
                <a:ea typeface="DM Sans"/>
                <a:cs typeface="DM Sans"/>
                <a:sym typeface="DM Sans"/>
              </a:rPr>
              <a:t>Las actividades prácticas</a:t>
            </a:r>
            <a:r>
              <a:rPr lang="es-419" sz="1350">
                <a:solidFill>
                  <a:schemeClr val="dk1"/>
                </a:solidFill>
                <a:highlight>
                  <a:srgbClr val="83AEFB"/>
                </a:highlight>
                <a:latin typeface="DM Sans"/>
                <a:ea typeface="DM Sans"/>
                <a:cs typeface="DM Sans"/>
                <a:sym typeface="DM Sans"/>
              </a:rPr>
              <a:t> </a:t>
            </a:r>
            <a:r>
              <a:rPr b="1" lang="es-419" sz="1350">
                <a:solidFill>
                  <a:schemeClr val="dk1"/>
                </a:solidFill>
                <a:highlight>
                  <a:srgbClr val="83AEFB"/>
                </a:highlight>
                <a:latin typeface="DM Sans"/>
                <a:ea typeface="DM Sans"/>
                <a:cs typeface="DM Sans"/>
                <a:sym typeface="DM Sans"/>
              </a:rPr>
              <a:t>complementarias</a:t>
            </a:r>
            <a:r>
              <a:rPr lang="es-419" sz="1350">
                <a:solidFill>
                  <a:schemeClr val="dk1"/>
                </a:solidFill>
                <a:latin typeface="DM Sans"/>
                <a:ea typeface="DM Sans"/>
                <a:cs typeface="DM Sans"/>
                <a:sym typeface="DM Sans"/>
              </a:rPr>
              <a:t> que son optativas y voluntarias, y no se evaluarán.</a:t>
            </a:r>
            <a:endParaRPr sz="1350">
              <a:solidFill>
                <a:schemeClr val="dk1"/>
              </a:solidFill>
              <a:latin typeface="DM Sans"/>
              <a:ea typeface="DM Sans"/>
              <a:cs typeface="DM Sans"/>
              <a:sym typeface="DM Sans"/>
            </a:endParaRPr>
          </a:p>
          <a:p>
            <a:pPr indent="0" lvl="0" marL="457200" marR="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s-419" sz="1350">
                <a:latin typeface="DM Sans"/>
                <a:ea typeface="DM Sans"/>
                <a:cs typeface="DM Sans"/>
                <a:sym typeface="DM Sans"/>
              </a:rPr>
              <a:t>Para conocer más sobre las pre-entregas y sus consignas, puedes ver la </a:t>
            </a:r>
            <a:r>
              <a:rPr lang="es-419" sz="1350" u="sng">
                <a:solidFill>
                  <a:srgbClr val="83AEFB"/>
                </a:solidFill>
                <a:latin typeface="DM Sans"/>
                <a:ea typeface="DM Sans"/>
                <a:cs typeface="DM Sans"/>
                <a:sym typeface="DM Sans"/>
                <a:hlinkClick r:id="rId3">
                  <a:extLst>
                    <a:ext uri="{A12FA001-AC4F-418D-AE19-62706E023703}">
                      <ahyp:hlinkClr val="tx"/>
                    </a:ext>
                  </a:extLst>
                </a:hlinkClick>
              </a:rPr>
              <a:t>Hoja de Ruta</a:t>
            </a:r>
            <a:r>
              <a:rPr lang="es-419" sz="1350">
                <a:latin typeface="DM Sans"/>
                <a:ea typeface="DM Sans"/>
                <a:cs typeface="DM Sans"/>
                <a:sym typeface="DM Sans"/>
              </a:rPr>
              <a:t> del curso.</a:t>
            </a:r>
            <a:endParaRPr sz="1350">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pic>
        <p:nvPicPr>
          <p:cNvPr id="687" name="Google Shape;687;p137"/>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88" name="Google Shape;688;p137"/>
          <p:cNvSpPr/>
          <p:nvPr/>
        </p:nvSpPr>
        <p:spPr>
          <a:xfrm>
            <a:off x="469200" y="495850"/>
            <a:ext cx="1804200" cy="310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7.ª PRÁCTICA</a:t>
            </a:r>
            <a:endParaRPr>
              <a:latin typeface="DM Sans"/>
              <a:ea typeface="DM Sans"/>
              <a:cs typeface="DM Sans"/>
              <a:sym typeface="DM Sans"/>
            </a:endParaRPr>
          </a:p>
        </p:txBody>
      </p:sp>
      <p:pic>
        <p:nvPicPr>
          <p:cNvPr id="689" name="Google Shape;689;p137"/>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690" name="Google Shape;690;p137"/>
          <p:cNvSpPr/>
          <p:nvPr/>
        </p:nvSpPr>
        <p:spPr>
          <a:xfrm flipH="1" rot="10800000">
            <a:off x="469200" y="859000"/>
            <a:ext cx="8205600" cy="11700"/>
          </a:xfrm>
          <a:prstGeom prst="rect">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1" name="Google Shape;691;p137"/>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692" name="Google Shape;692;p137"/>
          <p:cNvSpPr txBox="1"/>
          <p:nvPr/>
        </p:nvSpPr>
        <p:spPr>
          <a:xfrm>
            <a:off x="469200" y="1525175"/>
            <a:ext cx="3843300" cy="2945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None/>
            </a:pPr>
            <a:r>
              <a:rPr b="1" lang="es-419" sz="1250">
                <a:latin typeface="DM Sans"/>
                <a:ea typeface="DM Sans"/>
                <a:cs typeface="DM Sans"/>
                <a:sym typeface="DM Sans"/>
              </a:rPr>
              <a:t>Consigna</a:t>
            </a:r>
            <a:endParaRPr b="1" sz="1250">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A partir del diseño previo de Wireframes digital, incorporar los patrones de interacción y navegación. Empezar incorporando patrones de navegación y luego los patrones de interacción. Deberán estar, todos los wireframes correspondientes a tu app. Te recomendamos que incluyas el Antes y Después para ver la evolución del mismo.</a:t>
            </a:r>
            <a:endParaRPr sz="1250">
              <a:solidFill>
                <a:srgbClr val="83AEFB"/>
              </a:solidFill>
              <a:latin typeface="DM Sans"/>
              <a:ea typeface="DM Sans"/>
              <a:cs typeface="DM Sans"/>
              <a:sym typeface="DM Sans"/>
            </a:endParaRPr>
          </a:p>
          <a:p>
            <a:pPr indent="-307975" lvl="0" marL="457200" rtl="0" algn="l">
              <a:lnSpc>
                <a:spcPct val="115000"/>
              </a:lnSpc>
              <a:spcBef>
                <a:spcPts val="1000"/>
              </a:spcBef>
              <a:spcAft>
                <a:spcPts val="0"/>
              </a:spcAft>
              <a:buClr>
                <a:srgbClr val="EA90FF"/>
              </a:buClr>
              <a:buSzPts val="1250"/>
              <a:buFont typeface="DM Sans"/>
              <a:buChar char="✓"/>
            </a:pPr>
            <a:r>
              <a:rPr lang="es-419" sz="1250">
                <a:solidFill>
                  <a:schemeClr val="dk1"/>
                </a:solidFill>
                <a:latin typeface="DM Sans"/>
                <a:ea typeface="DM Sans"/>
                <a:cs typeface="DM Sans"/>
                <a:sym typeface="DM Sans"/>
              </a:rPr>
              <a:t>Ten en cuenta los siguientes aspectos:</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1. Herramienta sugerida: </a:t>
            </a:r>
            <a:r>
              <a:rPr b="1" lang="es-419" sz="1250">
                <a:solidFill>
                  <a:schemeClr val="dk1"/>
                </a:solidFill>
                <a:latin typeface="DM Sans"/>
                <a:ea typeface="DM Sans"/>
                <a:cs typeface="DM Sans"/>
                <a:sym typeface="DM Sans"/>
              </a:rPr>
              <a:t>Figma/Adobe XD</a:t>
            </a:r>
            <a:endParaRPr sz="1250">
              <a:solidFill>
                <a:schemeClr val="dk1"/>
              </a:solidFill>
              <a:latin typeface="DM Sans"/>
              <a:ea typeface="DM Sans"/>
              <a:cs typeface="DM Sans"/>
              <a:sym typeface="DM Sans"/>
            </a:endParaRPr>
          </a:p>
        </p:txBody>
      </p:sp>
      <p:sp>
        <p:nvSpPr>
          <p:cNvPr id="693" name="Google Shape;693;p137" title="2."/>
          <p:cNvSpPr txBox="1"/>
          <p:nvPr/>
        </p:nvSpPr>
        <p:spPr>
          <a:xfrm>
            <a:off x="4312625" y="1525175"/>
            <a:ext cx="4353900" cy="253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Clr>
                <a:schemeClr val="dk1"/>
              </a:buClr>
              <a:buSzPts val="1100"/>
              <a:buFont typeface="Arial"/>
              <a:buNone/>
            </a:pPr>
            <a:r>
              <a:rPr lang="es-419" sz="1250">
                <a:solidFill>
                  <a:schemeClr val="dk1"/>
                </a:solidFill>
                <a:latin typeface="DM Sans"/>
                <a:ea typeface="DM Sans"/>
                <a:cs typeface="DM Sans"/>
                <a:sym typeface="DM Sans"/>
              </a:rPr>
              <a:t>2. Identificar aquellos patrones de navegación y nombrar cada uno de ellos.</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1100"/>
              <a:buFont typeface="Arial"/>
              <a:buNone/>
            </a:pPr>
            <a:r>
              <a:rPr lang="es-419" sz="1250">
                <a:solidFill>
                  <a:schemeClr val="dk1"/>
                </a:solidFill>
                <a:latin typeface="DM Sans"/>
                <a:ea typeface="DM Sans"/>
                <a:cs typeface="DM Sans"/>
                <a:sym typeface="DM Sans"/>
              </a:rPr>
              <a:t>3. Identificar aquellos patrones de interacción y nombrar cada uno de ellos. </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4. Tener presente el sistema operativo con el cual vas a trabajar por qué algunos patrones son diferentes.</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b="1" lang="es-419" sz="1250">
                <a:solidFill>
                  <a:schemeClr val="dk1"/>
                </a:solidFill>
                <a:latin typeface="DM Sans"/>
                <a:ea typeface="DM Sans"/>
                <a:cs typeface="DM Sans"/>
                <a:sym typeface="DM Sans"/>
              </a:rPr>
              <a:t>Importante:</a:t>
            </a:r>
            <a:r>
              <a:rPr lang="es-419" sz="1250">
                <a:solidFill>
                  <a:schemeClr val="dk1"/>
                </a:solidFill>
                <a:latin typeface="DM Sans"/>
                <a:ea typeface="DM Sans"/>
                <a:cs typeface="DM Sans"/>
                <a:sym typeface="DM Sans"/>
              </a:rPr>
              <a:t> Identificar, dentro del wireframe, cuáles son patrones de navegación y cuáles de interacción. Colocar el nombre correspondiente a cada uno.</a:t>
            </a:r>
            <a:endParaRPr sz="1250">
              <a:solidFill>
                <a:schemeClr val="dk1"/>
              </a:solidFill>
              <a:latin typeface="DM Sans"/>
              <a:ea typeface="DM Sans"/>
              <a:cs typeface="DM Sans"/>
              <a:sym typeface="DM Sans"/>
            </a:endParaRPr>
          </a:p>
        </p:txBody>
      </p:sp>
      <p:sp>
        <p:nvSpPr>
          <p:cNvPr id="694" name="Google Shape;694;p137"/>
          <p:cNvSpPr txBox="1"/>
          <p:nvPr/>
        </p:nvSpPr>
        <p:spPr>
          <a:xfrm>
            <a:off x="805713" y="1077850"/>
            <a:ext cx="7167300" cy="53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500">
                <a:solidFill>
                  <a:schemeClr val="dk1"/>
                </a:solidFill>
                <a:latin typeface="DM Sans"/>
                <a:ea typeface="DM Sans"/>
                <a:cs typeface="DM Sans"/>
                <a:sym typeface="DM Sans"/>
              </a:rPr>
              <a:t>Patrones de diseño</a:t>
            </a:r>
            <a:endParaRPr b="1" sz="2500">
              <a:solidFill>
                <a:schemeClr val="dk1"/>
              </a:solidFill>
              <a:latin typeface="DM Sans"/>
              <a:ea typeface="DM Sans"/>
              <a:cs typeface="DM Sans"/>
              <a:sym typeface="DM Sans"/>
            </a:endParaRPr>
          </a:p>
        </p:txBody>
      </p:sp>
      <p:sp>
        <p:nvSpPr>
          <p:cNvPr id="695" name="Google Shape;695;p137"/>
          <p:cNvSpPr/>
          <p:nvPr/>
        </p:nvSpPr>
        <p:spPr>
          <a:xfrm>
            <a:off x="2369525" y="495850"/>
            <a:ext cx="1943100" cy="310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696" name="Google Shape;696;p137"/>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697" name="Google Shape;697;p137"/>
          <p:cNvSpPr txBox="1"/>
          <p:nvPr/>
        </p:nvSpPr>
        <p:spPr>
          <a:xfrm>
            <a:off x="4312613" y="4057175"/>
            <a:ext cx="40644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solidFill>
                  <a:srgbClr val="000000"/>
                </a:solidFill>
                <a:highlight>
                  <a:srgbClr val="EAFF6A"/>
                </a:highlight>
                <a:latin typeface="DM Sans"/>
                <a:ea typeface="DM Sans"/>
                <a:cs typeface="DM Sans"/>
                <a:sym typeface="DM Sans"/>
              </a:rPr>
              <a:t>Podrás encontrar un ejemplo en l</a:t>
            </a:r>
            <a:r>
              <a:rPr lang="es-419" sz="1150">
                <a:highlight>
                  <a:srgbClr val="EAFF6A"/>
                </a:highlight>
                <a:latin typeface="DM Sans"/>
                <a:ea typeface="DM Sans"/>
                <a:cs typeface="DM Sans"/>
                <a:sym typeface="DM Sans"/>
              </a:rPr>
              <a:t>a</a:t>
            </a:r>
            <a:r>
              <a:rPr lang="es-419" sz="1150">
                <a:solidFill>
                  <a:srgbClr val="000000"/>
                </a:solidFill>
                <a:highlight>
                  <a:srgbClr val="EAFF6A"/>
                </a:highlight>
                <a:latin typeface="DM Sans"/>
                <a:ea typeface="DM Sans"/>
                <a:cs typeface="DM Sans"/>
                <a:sym typeface="DM Sans"/>
              </a:rPr>
              <a:t> </a:t>
            </a:r>
            <a:r>
              <a:rPr lang="es-419" sz="1150" u="sng">
                <a:solidFill>
                  <a:schemeClr val="hlink"/>
                </a:solidFill>
                <a:highlight>
                  <a:srgbClr val="EAFF6A"/>
                </a:highlight>
                <a:latin typeface="DM Sans"/>
                <a:ea typeface="DM Sans"/>
                <a:cs typeface="DM Sans"/>
                <a:sym typeface="DM Sans"/>
                <a:hlinkClick r:id="rId6"/>
              </a:rPr>
              <a:t>carpeta de clase.</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FFBC"/>
        </a:solidFill>
      </p:bgPr>
    </p:bg>
    <p:spTree>
      <p:nvGrpSpPr>
        <p:cNvPr id="701" name="Shape 701"/>
        <p:cNvGrpSpPr/>
        <p:nvPr/>
      </p:nvGrpSpPr>
      <p:grpSpPr>
        <a:xfrm>
          <a:off x="0" y="0"/>
          <a:ext cx="0" cy="0"/>
          <a:chOff x="0" y="0"/>
          <a:chExt cx="0" cy="0"/>
        </a:xfrm>
      </p:grpSpPr>
      <p:sp>
        <p:nvSpPr>
          <p:cNvPr id="702" name="Google Shape;702;p138"/>
          <p:cNvSpPr/>
          <p:nvPr/>
        </p:nvSpPr>
        <p:spPr>
          <a:xfrm>
            <a:off x="2056400" y="273225"/>
            <a:ext cx="4970100" cy="4317900"/>
          </a:xfrm>
          <a:prstGeom prst="rect">
            <a:avLst/>
          </a:prstGeom>
          <a:solidFill>
            <a:srgbClr val="FFFFFF"/>
          </a:solidFill>
          <a:ln cap="flat" cmpd="sng" w="952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3" name="Google Shape;703;p138"/>
          <p:cNvPicPr preferRelativeResize="0"/>
          <p:nvPr/>
        </p:nvPicPr>
        <p:blipFill rotWithShape="1">
          <a:blip r:embed="rId3">
            <a:alphaModFix/>
          </a:blip>
          <a:srcRect b="0" l="1950" r="1950" t="0"/>
          <a:stretch/>
        </p:blipFill>
        <p:spPr>
          <a:xfrm>
            <a:off x="3660327" y="771075"/>
            <a:ext cx="1874254" cy="3322200"/>
          </a:xfrm>
          <a:prstGeom prst="rect">
            <a:avLst/>
          </a:prstGeom>
          <a:noFill/>
          <a:ln>
            <a:noFill/>
          </a:ln>
        </p:spPr>
      </p:pic>
      <p:sp>
        <p:nvSpPr>
          <p:cNvPr id="704" name="Google Shape;704;p138"/>
          <p:cNvSpPr/>
          <p:nvPr/>
        </p:nvSpPr>
        <p:spPr>
          <a:xfrm>
            <a:off x="3735858" y="980110"/>
            <a:ext cx="1672500" cy="351300"/>
          </a:xfrm>
          <a:prstGeom prst="rect">
            <a:avLst/>
          </a:prstGeom>
          <a:solidFill>
            <a:srgbClr val="3DFFBC">
              <a:alpha val="368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138"/>
          <p:cNvSpPr/>
          <p:nvPr/>
        </p:nvSpPr>
        <p:spPr>
          <a:xfrm>
            <a:off x="3735858" y="1331329"/>
            <a:ext cx="1672500" cy="276000"/>
          </a:xfrm>
          <a:prstGeom prst="rect">
            <a:avLst/>
          </a:prstGeom>
          <a:solidFill>
            <a:srgbClr val="EEFF41">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138"/>
          <p:cNvSpPr/>
          <p:nvPr/>
        </p:nvSpPr>
        <p:spPr>
          <a:xfrm>
            <a:off x="3735858" y="1891512"/>
            <a:ext cx="1672500" cy="2013600"/>
          </a:xfrm>
          <a:prstGeom prst="rect">
            <a:avLst/>
          </a:prstGeom>
          <a:solidFill>
            <a:srgbClr val="3DFFBC">
              <a:alpha val="368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138"/>
          <p:cNvSpPr txBox="1"/>
          <p:nvPr/>
        </p:nvSpPr>
        <p:spPr>
          <a:xfrm>
            <a:off x="2257913" y="981942"/>
            <a:ext cx="1351500" cy="347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800"/>
              <a:buFont typeface="Arial"/>
              <a:buNone/>
            </a:pPr>
            <a:r>
              <a:rPr b="1" i="0" lang="es-419" sz="800" u="none" cap="none" strike="noStrike">
                <a:solidFill>
                  <a:srgbClr val="000000"/>
                </a:solidFill>
                <a:highlight>
                  <a:srgbClr val="3DFFBC"/>
                </a:highlight>
                <a:latin typeface="Didact Gothic"/>
                <a:ea typeface="Didact Gothic"/>
                <a:cs typeface="Didact Gothic"/>
                <a:sym typeface="Didact Gothic"/>
              </a:rPr>
              <a:t>Top-Bar</a:t>
            </a:r>
            <a:endParaRPr b="1" i="0" sz="800" u="none" cap="none" strike="noStrike">
              <a:solidFill>
                <a:srgbClr val="000000"/>
              </a:solidFill>
              <a:highlight>
                <a:srgbClr val="3DFFBC"/>
              </a:highlight>
              <a:latin typeface="Arial"/>
              <a:ea typeface="Arial"/>
              <a:cs typeface="Arial"/>
              <a:sym typeface="Arial"/>
            </a:endParaRPr>
          </a:p>
        </p:txBody>
      </p:sp>
      <p:sp>
        <p:nvSpPr>
          <p:cNvPr id="708" name="Google Shape;708;p138"/>
          <p:cNvSpPr txBox="1"/>
          <p:nvPr/>
        </p:nvSpPr>
        <p:spPr>
          <a:xfrm>
            <a:off x="2257913" y="1935108"/>
            <a:ext cx="1351500" cy="347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800"/>
              <a:buFont typeface="Arial"/>
              <a:buNone/>
            </a:pPr>
            <a:r>
              <a:rPr b="1" i="0" lang="es-419" sz="800" u="none" cap="none" strike="noStrike">
                <a:solidFill>
                  <a:srgbClr val="000000"/>
                </a:solidFill>
                <a:highlight>
                  <a:srgbClr val="3DFFBC"/>
                </a:highlight>
                <a:latin typeface="Didact Gothic"/>
                <a:ea typeface="Didact Gothic"/>
                <a:cs typeface="Didact Gothic"/>
                <a:sym typeface="Didact Gothic"/>
              </a:rPr>
              <a:t>Cards</a:t>
            </a:r>
            <a:endParaRPr b="1" i="0" sz="800" u="none" cap="none" strike="noStrike">
              <a:solidFill>
                <a:srgbClr val="000000"/>
              </a:solidFill>
              <a:highlight>
                <a:srgbClr val="3DFFBC"/>
              </a:highlight>
              <a:latin typeface="Arial"/>
              <a:ea typeface="Arial"/>
              <a:cs typeface="Arial"/>
              <a:sym typeface="Arial"/>
            </a:endParaRPr>
          </a:p>
        </p:txBody>
      </p:sp>
      <p:sp>
        <p:nvSpPr>
          <p:cNvPr id="709" name="Google Shape;709;p138"/>
          <p:cNvSpPr txBox="1"/>
          <p:nvPr/>
        </p:nvSpPr>
        <p:spPr>
          <a:xfrm>
            <a:off x="5534582" y="1259732"/>
            <a:ext cx="1351500" cy="34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1" i="0" lang="es-419" sz="800" u="none" cap="none" strike="noStrike">
                <a:solidFill>
                  <a:srgbClr val="000000"/>
                </a:solidFill>
                <a:highlight>
                  <a:srgbClr val="EEFF41"/>
                </a:highlight>
                <a:latin typeface="Didact Gothic"/>
                <a:ea typeface="Didact Gothic"/>
                <a:cs typeface="Didact Gothic"/>
                <a:sym typeface="Didact Gothic"/>
              </a:rPr>
              <a:t>Tab-Bar /</a:t>
            </a:r>
            <a:br>
              <a:rPr b="1" i="0" lang="es-419" sz="800" u="none" cap="none" strike="noStrike">
                <a:solidFill>
                  <a:srgbClr val="000000"/>
                </a:solidFill>
                <a:highlight>
                  <a:srgbClr val="EEFF41"/>
                </a:highlight>
                <a:latin typeface="Didact Gothic"/>
                <a:ea typeface="Didact Gothic"/>
                <a:cs typeface="Didact Gothic"/>
                <a:sym typeface="Didact Gothic"/>
              </a:rPr>
            </a:br>
            <a:r>
              <a:rPr b="1" i="0" lang="es-419" sz="800" u="none" cap="none" strike="noStrike">
                <a:solidFill>
                  <a:srgbClr val="000000"/>
                </a:solidFill>
                <a:highlight>
                  <a:srgbClr val="EEFF41"/>
                </a:highlight>
                <a:latin typeface="Didact Gothic"/>
                <a:ea typeface="Didact Gothic"/>
                <a:cs typeface="Didact Gothic"/>
                <a:sym typeface="Didact Gothic"/>
              </a:rPr>
              <a:t>Pestañas</a:t>
            </a:r>
            <a:endParaRPr b="1" i="0" sz="800" u="none" cap="none" strike="noStrike">
              <a:solidFill>
                <a:srgbClr val="000000"/>
              </a:solidFill>
              <a:highlight>
                <a:srgbClr val="EEFF41"/>
              </a:highlight>
              <a:latin typeface="Arial"/>
              <a:ea typeface="Arial"/>
              <a:cs typeface="Arial"/>
              <a:sym typeface="Arial"/>
            </a:endParaRPr>
          </a:p>
        </p:txBody>
      </p:sp>
      <p:pic>
        <p:nvPicPr>
          <p:cNvPr id="710" name="Google Shape;710;p138"/>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13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Atomic Design</a:t>
            </a:r>
            <a:endParaRPr b="1" sz="4000">
              <a:solidFill>
                <a:schemeClr val="dk1"/>
              </a:solidFill>
              <a:latin typeface="DM Sans"/>
              <a:ea typeface="DM Sans"/>
              <a:cs typeface="DM Sans"/>
              <a:sym typeface="DM Sans"/>
            </a:endParaRPr>
          </a:p>
        </p:txBody>
      </p:sp>
      <p:sp>
        <p:nvSpPr>
          <p:cNvPr id="716" name="Google Shape;716;p139"/>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dk1"/>
                </a:solidFill>
                <a:latin typeface="DM Sans"/>
                <a:ea typeface="DM Sans"/>
                <a:cs typeface="DM Sans"/>
                <a:sym typeface="DM Sans"/>
              </a:rPr>
              <a:t>CLASE 11</a:t>
            </a:r>
            <a:endParaRPr sz="1600">
              <a:solidFill>
                <a:schemeClr val="dk1"/>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grpSp>
        <p:nvGrpSpPr>
          <p:cNvPr id="721" name="Google Shape;721;p140"/>
          <p:cNvGrpSpPr/>
          <p:nvPr/>
        </p:nvGrpSpPr>
        <p:grpSpPr>
          <a:xfrm>
            <a:off x="4202558" y="994173"/>
            <a:ext cx="738900" cy="738900"/>
            <a:chOff x="3137108" y="2467173"/>
            <a:chExt cx="738900" cy="738900"/>
          </a:xfrm>
        </p:grpSpPr>
        <p:sp>
          <p:nvSpPr>
            <p:cNvPr id="722" name="Google Shape;722;p140"/>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3" name="Google Shape;723;p140"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724" name="Google Shape;724;p140"/>
          <p:cNvSpPr txBox="1"/>
          <p:nvPr/>
        </p:nvSpPr>
        <p:spPr>
          <a:xfrm>
            <a:off x="1461300" y="19252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Atomic Design</a:t>
            </a:r>
            <a:endParaRPr b="1" sz="4000">
              <a:solidFill>
                <a:schemeClr val="dk1"/>
              </a:solidFill>
              <a:highlight>
                <a:srgbClr val="EAFF6A"/>
              </a:highlight>
              <a:latin typeface="DM Sans"/>
              <a:ea typeface="DM Sans"/>
              <a:cs typeface="DM Sans"/>
              <a:sym typeface="DM Sans"/>
            </a:endParaRPr>
          </a:p>
        </p:txBody>
      </p:sp>
      <p:sp>
        <p:nvSpPr>
          <p:cNvPr id="725" name="Google Shape;725;p140"/>
          <p:cNvSpPr txBox="1"/>
          <p:nvPr/>
        </p:nvSpPr>
        <p:spPr>
          <a:xfrm>
            <a:off x="987300" y="3173988"/>
            <a:ext cx="7169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A partir de todos los wireframes, modificar el prototipo incorporando el concepto de Atomic Design.</a:t>
            </a:r>
            <a:endParaRPr sz="2000">
              <a:solidFill>
                <a:srgbClr val="999999"/>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pic>
        <p:nvPicPr>
          <p:cNvPr id="730" name="Google Shape;730;p141"/>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731" name="Google Shape;731;p141"/>
          <p:cNvSpPr/>
          <p:nvPr/>
        </p:nvSpPr>
        <p:spPr>
          <a:xfrm>
            <a:off x="469200" y="495850"/>
            <a:ext cx="1804200" cy="310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8.ª PRÁCTICA</a:t>
            </a:r>
            <a:endParaRPr>
              <a:latin typeface="DM Sans"/>
              <a:ea typeface="DM Sans"/>
              <a:cs typeface="DM Sans"/>
              <a:sym typeface="DM Sans"/>
            </a:endParaRPr>
          </a:p>
        </p:txBody>
      </p:sp>
      <p:pic>
        <p:nvPicPr>
          <p:cNvPr id="732" name="Google Shape;732;p141"/>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733" name="Google Shape;733;p141"/>
          <p:cNvSpPr/>
          <p:nvPr/>
        </p:nvSpPr>
        <p:spPr>
          <a:xfrm flipH="1" rot="10800000">
            <a:off x="469200" y="859000"/>
            <a:ext cx="8205600" cy="11700"/>
          </a:xfrm>
          <a:prstGeom prst="rect">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4" name="Google Shape;734;p141"/>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735" name="Google Shape;735;p141"/>
          <p:cNvSpPr txBox="1"/>
          <p:nvPr/>
        </p:nvSpPr>
        <p:spPr>
          <a:xfrm>
            <a:off x="469200" y="1525175"/>
            <a:ext cx="3843300" cy="2060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None/>
            </a:pPr>
            <a:r>
              <a:rPr b="1" lang="es-419" sz="1250">
                <a:latin typeface="DM Sans"/>
                <a:ea typeface="DM Sans"/>
                <a:cs typeface="DM Sans"/>
                <a:sym typeface="DM Sans"/>
              </a:rPr>
              <a:t>Consigna</a:t>
            </a:r>
            <a:endParaRPr b="1" sz="1250">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A partir de todos los wireframes, modificar el prototipo incorporando el concepto de Atomic Design. Presentar al menos 3 organismos realizados dentro de los frames.</a:t>
            </a:r>
            <a:endParaRPr sz="1250">
              <a:solidFill>
                <a:schemeClr val="dk1"/>
              </a:solidFill>
              <a:latin typeface="DM Sans"/>
              <a:ea typeface="DM Sans"/>
              <a:cs typeface="DM Sans"/>
              <a:sym typeface="DM Sans"/>
            </a:endParaRPr>
          </a:p>
          <a:p>
            <a:pPr indent="-307975" lvl="0" marL="457200" rtl="0" algn="l">
              <a:lnSpc>
                <a:spcPct val="115000"/>
              </a:lnSpc>
              <a:spcBef>
                <a:spcPts val="1000"/>
              </a:spcBef>
              <a:spcAft>
                <a:spcPts val="0"/>
              </a:spcAft>
              <a:buClr>
                <a:srgbClr val="EA90FF"/>
              </a:buClr>
              <a:buSzPts val="1250"/>
              <a:buFont typeface="DM Sans"/>
              <a:buChar char="✓"/>
            </a:pPr>
            <a:r>
              <a:rPr lang="es-419" sz="1250">
                <a:solidFill>
                  <a:schemeClr val="dk1"/>
                </a:solidFill>
                <a:latin typeface="DM Sans"/>
                <a:ea typeface="DM Sans"/>
                <a:cs typeface="DM Sans"/>
                <a:sym typeface="DM Sans"/>
              </a:rPr>
              <a:t>Ten en cuenta los siguientes aspectos:</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1. Herramienta sugerida: </a:t>
            </a:r>
            <a:r>
              <a:rPr b="1" lang="es-419" sz="1250">
                <a:solidFill>
                  <a:schemeClr val="dk1"/>
                </a:solidFill>
                <a:latin typeface="DM Sans"/>
                <a:ea typeface="DM Sans"/>
                <a:cs typeface="DM Sans"/>
                <a:sym typeface="DM Sans"/>
              </a:rPr>
              <a:t>Figma/Adobe XD</a:t>
            </a:r>
            <a:endParaRPr sz="1250">
              <a:solidFill>
                <a:schemeClr val="dk1"/>
              </a:solidFill>
              <a:latin typeface="DM Sans"/>
              <a:ea typeface="DM Sans"/>
              <a:cs typeface="DM Sans"/>
              <a:sym typeface="DM Sans"/>
            </a:endParaRPr>
          </a:p>
        </p:txBody>
      </p:sp>
      <p:sp>
        <p:nvSpPr>
          <p:cNvPr id="736" name="Google Shape;736;p141" title="2."/>
          <p:cNvSpPr txBox="1"/>
          <p:nvPr/>
        </p:nvSpPr>
        <p:spPr>
          <a:xfrm>
            <a:off x="4312625" y="1525175"/>
            <a:ext cx="4353900" cy="240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2. Tener presente mostrar cómo los átomos se convierten en moléculas y cómo las moléculas se convierten en organismos. Ej:tab-bar: en primera instancia definir como átomos a la tipografía y al icono; luego generar moléculas con una unión de ambos y por último generar el organismo a la unión de moléculas.</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3. Incorporar la sintaxis vista en la clase.</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4. Puedes hacer un Frame o Page para ir colocando los componentes maestros.</a:t>
            </a:r>
            <a:endParaRPr sz="1250">
              <a:solidFill>
                <a:schemeClr val="dk1"/>
              </a:solidFill>
              <a:latin typeface="DM Sans"/>
              <a:ea typeface="DM Sans"/>
              <a:cs typeface="DM Sans"/>
              <a:sym typeface="DM Sans"/>
            </a:endParaRPr>
          </a:p>
        </p:txBody>
      </p:sp>
      <p:sp>
        <p:nvSpPr>
          <p:cNvPr id="737" name="Google Shape;737;p141"/>
          <p:cNvSpPr txBox="1"/>
          <p:nvPr/>
        </p:nvSpPr>
        <p:spPr>
          <a:xfrm>
            <a:off x="805713" y="1077850"/>
            <a:ext cx="7167300" cy="53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500">
                <a:solidFill>
                  <a:schemeClr val="dk1"/>
                </a:solidFill>
                <a:latin typeface="DM Sans"/>
                <a:ea typeface="DM Sans"/>
                <a:cs typeface="DM Sans"/>
                <a:sym typeface="DM Sans"/>
              </a:rPr>
              <a:t>Atomic Design</a:t>
            </a:r>
            <a:endParaRPr b="1" sz="2500">
              <a:solidFill>
                <a:schemeClr val="dk1"/>
              </a:solidFill>
              <a:latin typeface="DM Sans"/>
              <a:ea typeface="DM Sans"/>
              <a:cs typeface="DM Sans"/>
              <a:sym typeface="DM Sans"/>
            </a:endParaRPr>
          </a:p>
        </p:txBody>
      </p:sp>
      <p:sp>
        <p:nvSpPr>
          <p:cNvPr id="738" name="Google Shape;738;p141"/>
          <p:cNvSpPr/>
          <p:nvPr/>
        </p:nvSpPr>
        <p:spPr>
          <a:xfrm>
            <a:off x="2369525" y="495850"/>
            <a:ext cx="1943100" cy="310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739" name="Google Shape;739;p141"/>
          <p:cNvPicPr preferRelativeResize="0"/>
          <p:nvPr/>
        </p:nvPicPr>
        <p:blipFill>
          <a:blip r:embed="rId4">
            <a:alphaModFix/>
          </a:blip>
          <a:stretch>
            <a:fillRect/>
          </a:stretch>
        </p:blipFill>
        <p:spPr>
          <a:xfrm>
            <a:off x="2459850" y="554350"/>
            <a:ext cx="193800" cy="1938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pic>
        <p:nvPicPr>
          <p:cNvPr id="744" name="Google Shape;744;p142"/>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745" name="Google Shape;745;p142"/>
          <p:cNvSpPr/>
          <p:nvPr/>
        </p:nvSpPr>
        <p:spPr>
          <a:xfrm>
            <a:off x="469200" y="495850"/>
            <a:ext cx="1804200" cy="310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8.ª PRÁCTICA</a:t>
            </a:r>
            <a:endParaRPr>
              <a:latin typeface="DM Sans"/>
              <a:ea typeface="DM Sans"/>
              <a:cs typeface="DM Sans"/>
              <a:sym typeface="DM Sans"/>
            </a:endParaRPr>
          </a:p>
        </p:txBody>
      </p:sp>
      <p:pic>
        <p:nvPicPr>
          <p:cNvPr id="746" name="Google Shape;746;p142"/>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747" name="Google Shape;747;p142"/>
          <p:cNvSpPr/>
          <p:nvPr/>
        </p:nvSpPr>
        <p:spPr>
          <a:xfrm flipH="1" rot="10800000">
            <a:off x="469200" y="859000"/>
            <a:ext cx="8205600" cy="11700"/>
          </a:xfrm>
          <a:prstGeom prst="rect">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8" name="Google Shape;748;p142"/>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749" name="Google Shape;749;p142"/>
          <p:cNvSpPr txBox="1"/>
          <p:nvPr/>
        </p:nvSpPr>
        <p:spPr>
          <a:xfrm>
            <a:off x="469200" y="1525175"/>
            <a:ext cx="3843300" cy="2060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None/>
            </a:pPr>
            <a:r>
              <a:rPr b="1" lang="es-419" sz="1250">
                <a:latin typeface="DM Sans"/>
                <a:ea typeface="DM Sans"/>
                <a:cs typeface="DM Sans"/>
                <a:sym typeface="DM Sans"/>
              </a:rPr>
              <a:t>Consigna</a:t>
            </a:r>
            <a:endParaRPr b="1" sz="1250">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A partir de todos los wireframes, modificar el prototipo incorporando el concepto de Atomic Design. Presentar al menos 3 organismos realizados dentro de los frames.</a:t>
            </a:r>
            <a:endParaRPr sz="1250">
              <a:solidFill>
                <a:schemeClr val="dk1"/>
              </a:solidFill>
              <a:latin typeface="DM Sans"/>
              <a:ea typeface="DM Sans"/>
              <a:cs typeface="DM Sans"/>
              <a:sym typeface="DM Sans"/>
            </a:endParaRPr>
          </a:p>
          <a:p>
            <a:pPr indent="-307975" lvl="0" marL="457200" rtl="0" algn="l">
              <a:lnSpc>
                <a:spcPct val="115000"/>
              </a:lnSpc>
              <a:spcBef>
                <a:spcPts val="1000"/>
              </a:spcBef>
              <a:spcAft>
                <a:spcPts val="0"/>
              </a:spcAft>
              <a:buClr>
                <a:srgbClr val="EA90FF"/>
              </a:buClr>
              <a:buSzPts val="1250"/>
              <a:buFont typeface="DM Sans"/>
              <a:buChar char="✓"/>
            </a:pPr>
            <a:r>
              <a:rPr lang="es-419" sz="1250">
                <a:solidFill>
                  <a:schemeClr val="dk1"/>
                </a:solidFill>
                <a:latin typeface="DM Sans"/>
                <a:ea typeface="DM Sans"/>
                <a:cs typeface="DM Sans"/>
                <a:sym typeface="DM Sans"/>
              </a:rPr>
              <a:t>Ten en cuenta los siguientes aspectos:</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1. Herramienta sugerida: </a:t>
            </a:r>
            <a:r>
              <a:rPr b="1" lang="es-419" sz="1250">
                <a:solidFill>
                  <a:schemeClr val="dk1"/>
                </a:solidFill>
                <a:latin typeface="DM Sans"/>
                <a:ea typeface="DM Sans"/>
                <a:cs typeface="DM Sans"/>
                <a:sym typeface="DM Sans"/>
              </a:rPr>
              <a:t>Figma/Adobe XD</a:t>
            </a:r>
            <a:endParaRPr sz="1250">
              <a:solidFill>
                <a:schemeClr val="dk1"/>
              </a:solidFill>
              <a:latin typeface="DM Sans"/>
              <a:ea typeface="DM Sans"/>
              <a:cs typeface="DM Sans"/>
              <a:sym typeface="DM Sans"/>
            </a:endParaRPr>
          </a:p>
        </p:txBody>
      </p:sp>
      <p:sp>
        <p:nvSpPr>
          <p:cNvPr id="750" name="Google Shape;750;p142" title="2."/>
          <p:cNvSpPr txBox="1"/>
          <p:nvPr/>
        </p:nvSpPr>
        <p:spPr>
          <a:xfrm>
            <a:off x="4312625" y="1525175"/>
            <a:ext cx="4353900" cy="20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s-419" sz="1250">
                <a:solidFill>
                  <a:schemeClr val="dk1"/>
                </a:solidFill>
                <a:latin typeface="DM Sans"/>
                <a:ea typeface="DM Sans"/>
                <a:cs typeface="DM Sans"/>
                <a:sym typeface="DM Sans"/>
              </a:rPr>
              <a:t>Fidelidad del Prototipo:</a:t>
            </a:r>
            <a:endParaRPr b="1" sz="1250">
              <a:solidFill>
                <a:schemeClr val="dk1"/>
              </a:solidFill>
              <a:latin typeface="DM Sans"/>
              <a:ea typeface="DM Sans"/>
              <a:cs typeface="DM Sans"/>
              <a:sym typeface="DM Sans"/>
            </a:endParaRPr>
          </a:p>
          <a:p>
            <a:pPr indent="-307975" lvl="0" marL="457200" rtl="0" algn="l">
              <a:lnSpc>
                <a:spcPct val="115000"/>
              </a:lnSpc>
              <a:spcBef>
                <a:spcPts val="1000"/>
              </a:spcBef>
              <a:spcAft>
                <a:spcPts val="0"/>
              </a:spcAft>
              <a:buClr>
                <a:schemeClr val="dk1"/>
              </a:buClr>
              <a:buSzPts val="1250"/>
              <a:buFont typeface="DM Sans"/>
              <a:buAutoNum type="arabicPeriod"/>
            </a:pPr>
            <a:r>
              <a:rPr lang="es-419" sz="1250">
                <a:solidFill>
                  <a:schemeClr val="dk1"/>
                </a:solidFill>
                <a:latin typeface="DM Sans"/>
                <a:ea typeface="DM Sans"/>
                <a:cs typeface="DM Sans"/>
                <a:sym typeface="DM Sans"/>
              </a:rPr>
              <a:t>Media de Contenido: Seguir incorporando  textos reales a los párrafos de texto, cards, entre otros. </a:t>
            </a:r>
            <a:endParaRPr sz="1250">
              <a:solidFill>
                <a:schemeClr val="dk1"/>
              </a:solidFill>
              <a:latin typeface="DM Sans"/>
              <a:ea typeface="DM Sans"/>
              <a:cs typeface="DM Sans"/>
              <a:sym typeface="DM Sans"/>
            </a:endParaRPr>
          </a:p>
          <a:p>
            <a:pPr indent="-307975" lvl="0" marL="457200" rtl="0" algn="l">
              <a:lnSpc>
                <a:spcPct val="115000"/>
              </a:lnSpc>
              <a:spcBef>
                <a:spcPts val="0"/>
              </a:spcBef>
              <a:spcAft>
                <a:spcPts val="0"/>
              </a:spcAft>
              <a:buClr>
                <a:schemeClr val="dk1"/>
              </a:buClr>
              <a:buSzPts val="1250"/>
              <a:buFont typeface="DM Sans"/>
              <a:buAutoNum type="arabicPeriod"/>
            </a:pPr>
            <a:r>
              <a:rPr lang="es-419" sz="1250">
                <a:solidFill>
                  <a:schemeClr val="dk1"/>
                </a:solidFill>
                <a:latin typeface="DM Sans"/>
                <a:ea typeface="DM Sans"/>
                <a:cs typeface="DM Sans"/>
                <a:sym typeface="DM Sans"/>
              </a:rPr>
              <a:t>Media Visual: Con la incorporación de atomic y las modificaciones de las pruebas, el prototipo sigue evolucionando. </a:t>
            </a:r>
            <a:endParaRPr sz="1250">
              <a:solidFill>
                <a:schemeClr val="dk1"/>
              </a:solidFill>
              <a:latin typeface="DM Sans"/>
              <a:ea typeface="DM Sans"/>
              <a:cs typeface="DM Sans"/>
              <a:sym typeface="DM Sans"/>
            </a:endParaRPr>
          </a:p>
          <a:p>
            <a:pPr indent="-307975" lvl="0" marL="457200" rtl="0" algn="l">
              <a:lnSpc>
                <a:spcPct val="115000"/>
              </a:lnSpc>
              <a:spcBef>
                <a:spcPts val="0"/>
              </a:spcBef>
              <a:spcAft>
                <a:spcPts val="0"/>
              </a:spcAft>
              <a:buClr>
                <a:schemeClr val="dk1"/>
              </a:buClr>
              <a:buSzPts val="1250"/>
              <a:buFont typeface="DM Sans"/>
              <a:buAutoNum type="arabicPeriod"/>
            </a:pPr>
            <a:r>
              <a:rPr lang="es-419" sz="1250">
                <a:solidFill>
                  <a:schemeClr val="dk1"/>
                </a:solidFill>
                <a:latin typeface="DM Sans"/>
                <a:ea typeface="DM Sans"/>
                <a:cs typeface="DM Sans"/>
                <a:sym typeface="DM Sans"/>
              </a:rPr>
              <a:t>3. Baja/Media de Funcionalidad: Se mantiene igual que la instancia anterior.</a:t>
            </a:r>
            <a:endParaRPr sz="1250">
              <a:solidFill>
                <a:schemeClr val="dk1"/>
              </a:solidFill>
              <a:latin typeface="DM Sans"/>
              <a:ea typeface="DM Sans"/>
              <a:cs typeface="DM Sans"/>
              <a:sym typeface="DM Sans"/>
            </a:endParaRPr>
          </a:p>
        </p:txBody>
      </p:sp>
      <p:sp>
        <p:nvSpPr>
          <p:cNvPr id="751" name="Google Shape;751;p142"/>
          <p:cNvSpPr txBox="1"/>
          <p:nvPr/>
        </p:nvSpPr>
        <p:spPr>
          <a:xfrm>
            <a:off x="805713" y="1077850"/>
            <a:ext cx="7167300" cy="53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500">
                <a:solidFill>
                  <a:schemeClr val="dk1"/>
                </a:solidFill>
                <a:latin typeface="DM Sans"/>
                <a:ea typeface="DM Sans"/>
                <a:cs typeface="DM Sans"/>
                <a:sym typeface="DM Sans"/>
              </a:rPr>
              <a:t>Atomic Design</a:t>
            </a:r>
            <a:endParaRPr b="1" sz="2500">
              <a:solidFill>
                <a:schemeClr val="dk1"/>
              </a:solidFill>
              <a:latin typeface="DM Sans"/>
              <a:ea typeface="DM Sans"/>
              <a:cs typeface="DM Sans"/>
              <a:sym typeface="DM Sans"/>
            </a:endParaRPr>
          </a:p>
        </p:txBody>
      </p:sp>
      <p:sp>
        <p:nvSpPr>
          <p:cNvPr id="752" name="Google Shape;752;p142"/>
          <p:cNvSpPr/>
          <p:nvPr/>
        </p:nvSpPr>
        <p:spPr>
          <a:xfrm>
            <a:off x="2369525" y="495850"/>
            <a:ext cx="1943100" cy="310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753" name="Google Shape;753;p142"/>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754" name="Google Shape;754;p142"/>
          <p:cNvSpPr txBox="1"/>
          <p:nvPr/>
        </p:nvSpPr>
        <p:spPr>
          <a:xfrm>
            <a:off x="4312488" y="3728175"/>
            <a:ext cx="40644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solidFill>
                  <a:srgbClr val="000000"/>
                </a:solidFill>
                <a:highlight>
                  <a:srgbClr val="EAFF6A"/>
                </a:highlight>
                <a:latin typeface="DM Sans"/>
                <a:ea typeface="DM Sans"/>
                <a:cs typeface="DM Sans"/>
                <a:sym typeface="DM Sans"/>
              </a:rPr>
              <a:t>Podrás encontrar un ejemplo en l</a:t>
            </a:r>
            <a:r>
              <a:rPr lang="es-419" sz="1150">
                <a:highlight>
                  <a:srgbClr val="EAFF6A"/>
                </a:highlight>
                <a:latin typeface="DM Sans"/>
                <a:ea typeface="DM Sans"/>
                <a:cs typeface="DM Sans"/>
                <a:sym typeface="DM Sans"/>
              </a:rPr>
              <a:t>a</a:t>
            </a:r>
            <a:r>
              <a:rPr lang="es-419" sz="1150">
                <a:solidFill>
                  <a:srgbClr val="000000"/>
                </a:solidFill>
                <a:highlight>
                  <a:srgbClr val="EAFF6A"/>
                </a:highlight>
                <a:latin typeface="DM Sans"/>
                <a:ea typeface="DM Sans"/>
                <a:cs typeface="DM Sans"/>
                <a:sym typeface="DM Sans"/>
              </a:rPr>
              <a:t> </a:t>
            </a:r>
            <a:r>
              <a:rPr lang="es-419" sz="1150" u="sng">
                <a:solidFill>
                  <a:schemeClr val="hlink"/>
                </a:solidFill>
                <a:highlight>
                  <a:srgbClr val="EAFF6A"/>
                </a:highlight>
                <a:latin typeface="DM Sans"/>
                <a:ea typeface="DM Sans"/>
                <a:cs typeface="DM Sans"/>
                <a:sym typeface="DM Sans"/>
                <a:hlinkClick r:id="rId6"/>
              </a:rPr>
              <a:t>carpeta de clase.</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4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Sistema de grilla</a:t>
            </a:r>
            <a:endParaRPr b="1" sz="4000">
              <a:solidFill>
                <a:schemeClr val="dk1"/>
              </a:solidFill>
              <a:latin typeface="DM Sans"/>
              <a:ea typeface="DM Sans"/>
              <a:cs typeface="DM Sans"/>
              <a:sym typeface="DM Sans"/>
            </a:endParaRPr>
          </a:p>
        </p:txBody>
      </p:sp>
      <p:sp>
        <p:nvSpPr>
          <p:cNvPr id="760" name="Google Shape;760;p143"/>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dk1"/>
                </a:solidFill>
                <a:latin typeface="DM Sans"/>
                <a:ea typeface="DM Sans"/>
                <a:cs typeface="DM Sans"/>
                <a:sym typeface="DM Sans"/>
              </a:rPr>
              <a:t>CLASE 12</a:t>
            </a:r>
            <a:endParaRPr sz="1600">
              <a:solidFill>
                <a:schemeClr val="dk1"/>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grpSp>
        <p:nvGrpSpPr>
          <p:cNvPr id="765" name="Google Shape;765;p144"/>
          <p:cNvGrpSpPr/>
          <p:nvPr/>
        </p:nvGrpSpPr>
        <p:grpSpPr>
          <a:xfrm>
            <a:off x="4202558" y="994173"/>
            <a:ext cx="738900" cy="738900"/>
            <a:chOff x="3137108" y="2467173"/>
            <a:chExt cx="738900" cy="738900"/>
          </a:xfrm>
        </p:grpSpPr>
        <p:sp>
          <p:nvSpPr>
            <p:cNvPr id="766" name="Google Shape;766;p144"/>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7" name="Google Shape;767;p144"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768" name="Google Shape;768;p144"/>
          <p:cNvSpPr txBox="1"/>
          <p:nvPr/>
        </p:nvSpPr>
        <p:spPr>
          <a:xfrm>
            <a:off x="1461300" y="19252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Grilla y estructura</a:t>
            </a:r>
            <a:endParaRPr b="1" sz="4000">
              <a:solidFill>
                <a:schemeClr val="dk1"/>
              </a:solidFill>
              <a:highlight>
                <a:srgbClr val="EAFF6A"/>
              </a:highlight>
              <a:latin typeface="DM Sans"/>
              <a:ea typeface="DM Sans"/>
              <a:cs typeface="DM Sans"/>
              <a:sym typeface="DM Sans"/>
            </a:endParaRPr>
          </a:p>
        </p:txBody>
      </p:sp>
      <p:sp>
        <p:nvSpPr>
          <p:cNvPr id="769" name="Google Shape;769;p144"/>
          <p:cNvSpPr txBox="1"/>
          <p:nvPr/>
        </p:nvSpPr>
        <p:spPr>
          <a:xfrm>
            <a:off x="987300" y="3173988"/>
            <a:ext cx="7169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A partir de todos los wireframes, incorporar un sistema de grilla</a:t>
            </a:r>
            <a:endParaRPr sz="2000">
              <a:solidFill>
                <a:srgbClr val="999999"/>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pic>
        <p:nvPicPr>
          <p:cNvPr id="774" name="Google Shape;774;p145"/>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775" name="Google Shape;775;p145"/>
          <p:cNvSpPr/>
          <p:nvPr/>
        </p:nvSpPr>
        <p:spPr>
          <a:xfrm>
            <a:off x="469200" y="495850"/>
            <a:ext cx="1804200" cy="310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9.ª PRÁCTICA</a:t>
            </a:r>
            <a:endParaRPr>
              <a:latin typeface="DM Sans"/>
              <a:ea typeface="DM Sans"/>
              <a:cs typeface="DM Sans"/>
              <a:sym typeface="DM Sans"/>
            </a:endParaRPr>
          </a:p>
        </p:txBody>
      </p:sp>
      <p:pic>
        <p:nvPicPr>
          <p:cNvPr id="776" name="Google Shape;776;p145"/>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777" name="Google Shape;777;p145"/>
          <p:cNvSpPr/>
          <p:nvPr/>
        </p:nvSpPr>
        <p:spPr>
          <a:xfrm flipH="1" rot="10800000">
            <a:off x="469200" y="859000"/>
            <a:ext cx="8205600" cy="11700"/>
          </a:xfrm>
          <a:prstGeom prst="rect">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8" name="Google Shape;778;p145"/>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779" name="Google Shape;779;p145"/>
          <p:cNvSpPr txBox="1"/>
          <p:nvPr/>
        </p:nvSpPr>
        <p:spPr>
          <a:xfrm>
            <a:off x="469200" y="1525175"/>
            <a:ext cx="3843300" cy="2281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None/>
            </a:pPr>
            <a:r>
              <a:rPr b="1" lang="es-419" sz="1250">
                <a:latin typeface="DM Sans"/>
                <a:ea typeface="DM Sans"/>
                <a:cs typeface="DM Sans"/>
                <a:sym typeface="DM Sans"/>
              </a:rPr>
              <a:t>Consigna</a:t>
            </a:r>
            <a:endParaRPr b="1" sz="1250">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A partir de todos los wireframes, incorporar un sistema de grilla. Trabajar una grilla de columnas para organizar los componentes de manera vertical y una grilla de cuadrícula para organizar los componentes de manera horizontal.</a:t>
            </a:r>
            <a:endParaRPr sz="1250">
              <a:solidFill>
                <a:schemeClr val="dk1"/>
              </a:solidFill>
              <a:latin typeface="DM Sans"/>
              <a:ea typeface="DM Sans"/>
              <a:cs typeface="DM Sans"/>
              <a:sym typeface="DM Sans"/>
            </a:endParaRPr>
          </a:p>
          <a:p>
            <a:pPr indent="-307975" lvl="0" marL="457200" rtl="0" algn="l">
              <a:lnSpc>
                <a:spcPct val="115000"/>
              </a:lnSpc>
              <a:spcBef>
                <a:spcPts val="1000"/>
              </a:spcBef>
              <a:spcAft>
                <a:spcPts val="0"/>
              </a:spcAft>
              <a:buClr>
                <a:srgbClr val="EA90FF"/>
              </a:buClr>
              <a:buSzPts val="1250"/>
              <a:buFont typeface="DM Sans"/>
              <a:buChar char="✓"/>
            </a:pPr>
            <a:r>
              <a:rPr lang="es-419" sz="1250">
                <a:solidFill>
                  <a:schemeClr val="dk1"/>
                </a:solidFill>
                <a:latin typeface="DM Sans"/>
                <a:ea typeface="DM Sans"/>
                <a:cs typeface="DM Sans"/>
                <a:sym typeface="DM Sans"/>
              </a:rPr>
              <a:t>Ten en cuenta los siguientes aspectos:</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1. Herramienta sugerida: </a:t>
            </a:r>
            <a:r>
              <a:rPr b="1" lang="es-419" sz="1250">
                <a:solidFill>
                  <a:schemeClr val="dk1"/>
                </a:solidFill>
                <a:latin typeface="DM Sans"/>
                <a:ea typeface="DM Sans"/>
                <a:cs typeface="DM Sans"/>
                <a:sym typeface="DM Sans"/>
              </a:rPr>
              <a:t>Figma/Adobe XD</a:t>
            </a:r>
            <a:endParaRPr sz="1250">
              <a:solidFill>
                <a:schemeClr val="dk1"/>
              </a:solidFill>
              <a:latin typeface="DM Sans"/>
              <a:ea typeface="DM Sans"/>
              <a:cs typeface="DM Sans"/>
              <a:sym typeface="DM Sans"/>
            </a:endParaRPr>
          </a:p>
        </p:txBody>
      </p:sp>
      <p:sp>
        <p:nvSpPr>
          <p:cNvPr id="780" name="Google Shape;780;p145" title="2."/>
          <p:cNvSpPr txBox="1"/>
          <p:nvPr/>
        </p:nvSpPr>
        <p:spPr>
          <a:xfrm>
            <a:off x="4312625" y="1525175"/>
            <a:ext cx="4353900" cy="3032400"/>
          </a:xfrm>
          <a:prstGeom prst="rect">
            <a:avLst/>
          </a:prstGeom>
          <a:noFill/>
          <a:ln>
            <a:noFill/>
          </a:ln>
        </p:spPr>
        <p:txBody>
          <a:bodyPr anchorCtr="0" anchor="t" bIns="91425" lIns="91425" spcFirstLastPara="1" rIns="91425" wrap="square" tIns="91425">
            <a:spAutoFit/>
          </a:bodyPr>
          <a:lstStyle/>
          <a:p>
            <a:pPr indent="-307975" lvl="0" marL="457200" rtl="0" algn="l">
              <a:lnSpc>
                <a:spcPct val="115000"/>
              </a:lnSpc>
              <a:spcBef>
                <a:spcPts val="1000"/>
              </a:spcBef>
              <a:spcAft>
                <a:spcPts val="0"/>
              </a:spcAft>
              <a:buClr>
                <a:schemeClr val="dk1"/>
              </a:buClr>
              <a:buSzPts val="1250"/>
              <a:buFont typeface="DM Sans"/>
              <a:buAutoNum type="arabicPeriod" startAt="2"/>
            </a:pPr>
            <a:r>
              <a:rPr lang="es-419" sz="1250">
                <a:solidFill>
                  <a:schemeClr val="dk1"/>
                </a:solidFill>
                <a:latin typeface="DM Sans"/>
                <a:ea typeface="DM Sans"/>
                <a:cs typeface="DM Sans"/>
                <a:sym typeface="DM Sans"/>
              </a:rPr>
              <a:t>Los componentes deberían ocupar el ancho correspondiente a las columnas y no usan los espacios de margen izquierdo y derecho.</a:t>
            </a:r>
            <a:endParaRPr sz="1250">
              <a:solidFill>
                <a:schemeClr val="dk1"/>
              </a:solidFill>
              <a:latin typeface="DM Sans"/>
              <a:ea typeface="DM Sans"/>
              <a:cs typeface="DM Sans"/>
              <a:sym typeface="DM Sans"/>
            </a:endParaRPr>
          </a:p>
          <a:p>
            <a:pPr indent="-307975" lvl="0" marL="457200" rtl="0" algn="l">
              <a:lnSpc>
                <a:spcPct val="115000"/>
              </a:lnSpc>
              <a:spcBef>
                <a:spcPts val="0"/>
              </a:spcBef>
              <a:spcAft>
                <a:spcPts val="0"/>
              </a:spcAft>
              <a:buClr>
                <a:schemeClr val="dk1"/>
              </a:buClr>
              <a:buSzPts val="1250"/>
              <a:buFont typeface="DM Sans"/>
              <a:buAutoNum type="arabicPeriod" startAt="2"/>
            </a:pPr>
            <a:r>
              <a:rPr lang="es-419" sz="1250">
                <a:solidFill>
                  <a:schemeClr val="dk1"/>
                </a:solidFill>
                <a:latin typeface="DM Sans"/>
                <a:ea typeface="DM Sans"/>
                <a:cs typeface="DM Sans"/>
                <a:sym typeface="DM Sans"/>
              </a:rPr>
              <a:t>Las calles del sistema de grilla no deben ser mayores al ancho de margen izquierdo y derecho.</a:t>
            </a:r>
            <a:endParaRPr sz="1250">
              <a:solidFill>
                <a:schemeClr val="dk1"/>
              </a:solidFill>
              <a:latin typeface="DM Sans"/>
              <a:ea typeface="DM Sans"/>
              <a:cs typeface="DM Sans"/>
              <a:sym typeface="DM Sans"/>
            </a:endParaRPr>
          </a:p>
          <a:p>
            <a:pPr indent="-307975" lvl="0" marL="457200" rtl="0" algn="l">
              <a:lnSpc>
                <a:spcPct val="115000"/>
              </a:lnSpc>
              <a:spcBef>
                <a:spcPts val="0"/>
              </a:spcBef>
              <a:spcAft>
                <a:spcPts val="0"/>
              </a:spcAft>
              <a:buClr>
                <a:schemeClr val="dk1"/>
              </a:buClr>
              <a:buSzPts val="1250"/>
              <a:buFont typeface="DM Sans"/>
              <a:buAutoNum type="arabicPeriod" startAt="2"/>
            </a:pPr>
            <a:r>
              <a:rPr lang="es-419" sz="1250">
                <a:solidFill>
                  <a:schemeClr val="dk1"/>
                </a:solidFill>
                <a:latin typeface="DM Sans"/>
                <a:ea typeface="DM Sans"/>
                <a:cs typeface="DM Sans"/>
                <a:sym typeface="DM Sans"/>
              </a:rPr>
              <a:t>Mantener un ritmo vertical, esto quiere decir que se debe tener presente la separación vertical mínima entre componentes de 11 para IOS y 8 para Android.</a:t>
            </a:r>
            <a:endParaRPr sz="1250">
              <a:solidFill>
                <a:schemeClr val="dk1"/>
              </a:solidFill>
              <a:latin typeface="DM Sans"/>
              <a:ea typeface="DM Sans"/>
              <a:cs typeface="DM Sans"/>
              <a:sym typeface="DM Sans"/>
            </a:endParaRPr>
          </a:p>
          <a:p>
            <a:pPr indent="-307975" lvl="0" marL="457200" rtl="0" algn="l">
              <a:lnSpc>
                <a:spcPct val="115000"/>
              </a:lnSpc>
              <a:spcBef>
                <a:spcPts val="0"/>
              </a:spcBef>
              <a:spcAft>
                <a:spcPts val="0"/>
              </a:spcAft>
              <a:buClr>
                <a:schemeClr val="dk1"/>
              </a:buClr>
              <a:buSzPts val="1250"/>
              <a:buFont typeface="DM Sans"/>
              <a:buAutoNum type="arabicPeriod" startAt="2"/>
            </a:pPr>
            <a:r>
              <a:rPr lang="es-419" sz="1250">
                <a:solidFill>
                  <a:schemeClr val="dk1"/>
                </a:solidFill>
                <a:latin typeface="DM Sans"/>
                <a:ea typeface="DM Sans"/>
                <a:cs typeface="DM Sans"/>
                <a:sym typeface="DM Sans"/>
              </a:rPr>
              <a:t>Respetar los márgenes izquierdo y derecho mínimos: 16 para Android y 18 para IOS.</a:t>
            </a:r>
            <a:endParaRPr sz="1250">
              <a:solidFill>
                <a:schemeClr val="dk1"/>
              </a:solidFill>
              <a:latin typeface="DM Sans"/>
              <a:ea typeface="DM Sans"/>
              <a:cs typeface="DM Sans"/>
              <a:sym typeface="DM Sans"/>
            </a:endParaRPr>
          </a:p>
          <a:p>
            <a:pPr indent="-307975" lvl="0" marL="457200" rtl="0" algn="l">
              <a:lnSpc>
                <a:spcPct val="115000"/>
              </a:lnSpc>
              <a:spcBef>
                <a:spcPts val="0"/>
              </a:spcBef>
              <a:spcAft>
                <a:spcPts val="0"/>
              </a:spcAft>
              <a:buClr>
                <a:schemeClr val="dk1"/>
              </a:buClr>
              <a:buSzPts val="1250"/>
              <a:buFont typeface="DM Sans"/>
              <a:buAutoNum type="arabicPeriod" startAt="2"/>
            </a:pPr>
            <a:r>
              <a:rPr lang="es-419" sz="1250">
                <a:solidFill>
                  <a:schemeClr val="dk1"/>
                </a:solidFill>
                <a:latin typeface="DM Sans"/>
                <a:ea typeface="DM Sans"/>
                <a:cs typeface="DM Sans"/>
                <a:sym typeface="DM Sans"/>
              </a:rPr>
              <a:t>La cantidad de módulos ocupados debiera definir la jerarquía de los componentes</a:t>
            </a:r>
            <a:endParaRPr sz="1250">
              <a:solidFill>
                <a:schemeClr val="dk1"/>
              </a:solidFill>
              <a:latin typeface="DM Sans"/>
              <a:ea typeface="DM Sans"/>
              <a:cs typeface="DM Sans"/>
              <a:sym typeface="DM Sans"/>
            </a:endParaRPr>
          </a:p>
        </p:txBody>
      </p:sp>
      <p:sp>
        <p:nvSpPr>
          <p:cNvPr id="781" name="Google Shape;781;p145"/>
          <p:cNvSpPr txBox="1"/>
          <p:nvPr/>
        </p:nvSpPr>
        <p:spPr>
          <a:xfrm>
            <a:off x="805713" y="1077850"/>
            <a:ext cx="7167300" cy="53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500">
                <a:solidFill>
                  <a:schemeClr val="dk1"/>
                </a:solidFill>
                <a:latin typeface="DM Sans"/>
                <a:ea typeface="DM Sans"/>
                <a:cs typeface="DM Sans"/>
                <a:sym typeface="DM Sans"/>
              </a:rPr>
              <a:t>Grilla y estructura</a:t>
            </a:r>
            <a:endParaRPr b="1" sz="2500">
              <a:solidFill>
                <a:schemeClr val="dk1"/>
              </a:solidFill>
              <a:latin typeface="DM Sans"/>
              <a:ea typeface="DM Sans"/>
              <a:cs typeface="DM Sans"/>
              <a:sym typeface="DM Sans"/>
            </a:endParaRPr>
          </a:p>
        </p:txBody>
      </p:sp>
      <p:sp>
        <p:nvSpPr>
          <p:cNvPr id="782" name="Google Shape;782;p145"/>
          <p:cNvSpPr/>
          <p:nvPr/>
        </p:nvSpPr>
        <p:spPr>
          <a:xfrm>
            <a:off x="2369525" y="495850"/>
            <a:ext cx="1943100" cy="310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783" name="Google Shape;783;p145"/>
          <p:cNvPicPr preferRelativeResize="0"/>
          <p:nvPr/>
        </p:nvPicPr>
        <p:blipFill>
          <a:blip r:embed="rId4">
            <a:alphaModFix/>
          </a:blip>
          <a:stretch>
            <a:fillRect/>
          </a:stretch>
        </p:blipFill>
        <p:spPr>
          <a:xfrm>
            <a:off x="2459850" y="554350"/>
            <a:ext cx="193800" cy="1938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pic>
        <p:nvPicPr>
          <p:cNvPr id="788" name="Google Shape;788;p146"/>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789" name="Google Shape;789;p146"/>
          <p:cNvSpPr/>
          <p:nvPr/>
        </p:nvSpPr>
        <p:spPr>
          <a:xfrm>
            <a:off x="469200" y="495850"/>
            <a:ext cx="1804200" cy="310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9.ª PRÁCTICA</a:t>
            </a:r>
            <a:endParaRPr>
              <a:latin typeface="DM Sans"/>
              <a:ea typeface="DM Sans"/>
              <a:cs typeface="DM Sans"/>
              <a:sym typeface="DM Sans"/>
            </a:endParaRPr>
          </a:p>
        </p:txBody>
      </p:sp>
      <p:pic>
        <p:nvPicPr>
          <p:cNvPr id="790" name="Google Shape;790;p146"/>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791" name="Google Shape;791;p146"/>
          <p:cNvSpPr/>
          <p:nvPr/>
        </p:nvSpPr>
        <p:spPr>
          <a:xfrm flipH="1" rot="10800000">
            <a:off x="469200" y="859000"/>
            <a:ext cx="8205600" cy="11700"/>
          </a:xfrm>
          <a:prstGeom prst="rect">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2" name="Google Shape;792;p146"/>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793" name="Google Shape;793;p146"/>
          <p:cNvSpPr txBox="1"/>
          <p:nvPr/>
        </p:nvSpPr>
        <p:spPr>
          <a:xfrm>
            <a:off x="469200" y="1525175"/>
            <a:ext cx="3843300" cy="2281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None/>
            </a:pPr>
            <a:r>
              <a:rPr b="1" lang="es-419" sz="1250">
                <a:latin typeface="DM Sans"/>
                <a:ea typeface="DM Sans"/>
                <a:cs typeface="DM Sans"/>
                <a:sym typeface="DM Sans"/>
              </a:rPr>
              <a:t>Consigna</a:t>
            </a:r>
            <a:endParaRPr b="1" sz="1250">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A partir de todos los wireframes, incorporar un sistema de grilla. Trabajar una grilla de columnas para organizar los componentes de manera vertical y una grilla de cuadrícula para organizar los componentes de manera horizontal.</a:t>
            </a:r>
            <a:endParaRPr sz="1250">
              <a:solidFill>
                <a:schemeClr val="dk1"/>
              </a:solidFill>
              <a:latin typeface="DM Sans"/>
              <a:ea typeface="DM Sans"/>
              <a:cs typeface="DM Sans"/>
              <a:sym typeface="DM Sans"/>
            </a:endParaRPr>
          </a:p>
          <a:p>
            <a:pPr indent="-307975" lvl="0" marL="457200" rtl="0" algn="l">
              <a:lnSpc>
                <a:spcPct val="115000"/>
              </a:lnSpc>
              <a:spcBef>
                <a:spcPts val="1000"/>
              </a:spcBef>
              <a:spcAft>
                <a:spcPts val="0"/>
              </a:spcAft>
              <a:buClr>
                <a:srgbClr val="EA90FF"/>
              </a:buClr>
              <a:buSzPts val="1250"/>
              <a:buFont typeface="DM Sans"/>
              <a:buChar char="✓"/>
            </a:pPr>
            <a:r>
              <a:rPr lang="es-419" sz="1250">
                <a:solidFill>
                  <a:schemeClr val="dk1"/>
                </a:solidFill>
                <a:latin typeface="DM Sans"/>
                <a:ea typeface="DM Sans"/>
                <a:cs typeface="DM Sans"/>
                <a:sym typeface="DM Sans"/>
              </a:rPr>
              <a:t>Ten en cuenta los siguientes aspectos:</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1. Herramienta sugerida: </a:t>
            </a:r>
            <a:r>
              <a:rPr b="1" lang="es-419" sz="1250">
                <a:solidFill>
                  <a:schemeClr val="dk1"/>
                </a:solidFill>
                <a:latin typeface="DM Sans"/>
                <a:ea typeface="DM Sans"/>
                <a:cs typeface="DM Sans"/>
                <a:sym typeface="DM Sans"/>
              </a:rPr>
              <a:t>Figma/Adobe XD</a:t>
            </a:r>
            <a:endParaRPr sz="1250">
              <a:solidFill>
                <a:schemeClr val="dk1"/>
              </a:solidFill>
              <a:latin typeface="DM Sans"/>
              <a:ea typeface="DM Sans"/>
              <a:cs typeface="DM Sans"/>
              <a:sym typeface="DM Sans"/>
            </a:endParaRPr>
          </a:p>
        </p:txBody>
      </p:sp>
      <p:sp>
        <p:nvSpPr>
          <p:cNvPr id="794" name="Google Shape;794;p146" title="2."/>
          <p:cNvSpPr txBox="1"/>
          <p:nvPr/>
        </p:nvSpPr>
        <p:spPr>
          <a:xfrm>
            <a:off x="4312625" y="1525175"/>
            <a:ext cx="4353900" cy="208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s-419" sz="1250">
                <a:solidFill>
                  <a:schemeClr val="dk1"/>
                </a:solidFill>
                <a:latin typeface="DM Sans"/>
                <a:ea typeface="DM Sans"/>
                <a:cs typeface="DM Sans"/>
                <a:sym typeface="DM Sans"/>
              </a:rPr>
              <a:t>Fidelidad del Prototipo:</a:t>
            </a:r>
            <a:endParaRPr b="1"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1100"/>
              <a:buFont typeface="Arial"/>
              <a:buNone/>
            </a:pPr>
            <a:r>
              <a:rPr lang="es-419" sz="1250">
                <a:solidFill>
                  <a:schemeClr val="dk1"/>
                </a:solidFill>
                <a:latin typeface="DM Sans"/>
                <a:ea typeface="DM Sans"/>
                <a:cs typeface="DM Sans"/>
                <a:sym typeface="DM Sans"/>
              </a:rPr>
              <a:t>1. Media de Contenido: Seguir incorporando textos reales a los párrafos de texto, cards, entre otros. </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1100"/>
              <a:buFont typeface="Arial"/>
              <a:buNone/>
            </a:pPr>
            <a:r>
              <a:rPr lang="es-419" sz="1250">
                <a:solidFill>
                  <a:schemeClr val="dk1"/>
                </a:solidFill>
                <a:latin typeface="DM Sans"/>
                <a:ea typeface="DM Sans"/>
                <a:cs typeface="DM Sans"/>
                <a:sym typeface="DM Sans"/>
              </a:rPr>
              <a:t>2. Media Visual: Con la incorporación de la grilla el Prototipo sigue mejorando su fidelidad visual. </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3. Baja/Media de Funcionalidad: se mantiene igual que la instancia anterior.</a:t>
            </a:r>
            <a:endParaRPr sz="1250">
              <a:solidFill>
                <a:schemeClr val="dk1"/>
              </a:solidFill>
              <a:latin typeface="DM Sans"/>
              <a:ea typeface="DM Sans"/>
              <a:cs typeface="DM Sans"/>
              <a:sym typeface="DM Sans"/>
            </a:endParaRPr>
          </a:p>
        </p:txBody>
      </p:sp>
      <p:sp>
        <p:nvSpPr>
          <p:cNvPr id="795" name="Google Shape;795;p146"/>
          <p:cNvSpPr txBox="1"/>
          <p:nvPr/>
        </p:nvSpPr>
        <p:spPr>
          <a:xfrm>
            <a:off x="805713" y="1077850"/>
            <a:ext cx="7167300" cy="53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500">
                <a:solidFill>
                  <a:schemeClr val="dk1"/>
                </a:solidFill>
                <a:latin typeface="DM Sans"/>
                <a:ea typeface="DM Sans"/>
                <a:cs typeface="DM Sans"/>
                <a:sym typeface="DM Sans"/>
              </a:rPr>
              <a:t>Grilla y estructura</a:t>
            </a:r>
            <a:endParaRPr b="1" sz="2500">
              <a:solidFill>
                <a:schemeClr val="dk1"/>
              </a:solidFill>
              <a:latin typeface="DM Sans"/>
              <a:ea typeface="DM Sans"/>
              <a:cs typeface="DM Sans"/>
              <a:sym typeface="DM Sans"/>
            </a:endParaRPr>
          </a:p>
        </p:txBody>
      </p:sp>
      <p:sp>
        <p:nvSpPr>
          <p:cNvPr id="796" name="Google Shape;796;p146"/>
          <p:cNvSpPr/>
          <p:nvPr/>
        </p:nvSpPr>
        <p:spPr>
          <a:xfrm>
            <a:off x="2369525" y="495850"/>
            <a:ext cx="1943100" cy="310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797" name="Google Shape;797;p146"/>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798" name="Google Shape;798;p146"/>
          <p:cNvSpPr txBox="1"/>
          <p:nvPr/>
        </p:nvSpPr>
        <p:spPr>
          <a:xfrm>
            <a:off x="4312488" y="3728175"/>
            <a:ext cx="40644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solidFill>
                  <a:srgbClr val="000000"/>
                </a:solidFill>
                <a:highlight>
                  <a:srgbClr val="EAFF6A"/>
                </a:highlight>
                <a:latin typeface="DM Sans"/>
                <a:ea typeface="DM Sans"/>
                <a:cs typeface="DM Sans"/>
                <a:sym typeface="DM Sans"/>
              </a:rPr>
              <a:t>Podrás encontrar un ejemplo en l</a:t>
            </a:r>
            <a:r>
              <a:rPr lang="es-419" sz="1150">
                <a:highlight>
                  <a:srgbClr val="EAFF6A"/>
                </a:highlight>
                <a:latin typeface="DM Sans"/>
                <a:ea typeface="DM Sans"/>
                <a:cs typeface="DM Sans"/>
                <a:sym typeface="DM Sans"/>
              </a:rPr>
              <a:t>a</a:t>
            </a:r>
            <a:r>
              <a:rPr lang="es-419" sz="1150">
                <a:solidFill>
                  <a:srgbClr val="000000"/>
                </a:solidFill>
                <a:highlight>
                  <a:srgbClr val="EAFF6A"/>
                </a:highlight>
                <a:latin typeface="DM Sans"/>
                <a:ea typeface="DM Sans"/>
                <a:cs typeface="DM Sans"/>
                <a:sym typeface="DM Sans"/>
              </a:rPr>
              <a:t> </a:t>
            </a:r>
            <a:r>
              <a:rPr lang="es-419" sz="1150" u="sng">
                <a:solidFill>
                  <a:schemeClr val="hlink"/>
                </a:solidFill>
                <a:highlight>
                  <a:srgbClr val="EAFF6A"/>
                </a:highlight>
                <a:latin typeface="DM Sans"/>
                <a:ea typeface="DM Sans"/>
                <a:cs typeface="DM Sans"/>
                <a:sym typeface="DM Sans"/>
                <a:hlinkClick r:id="rId6"/>
              </a:rPr>
              <a:t>carpeta de clase.</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111"/>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Sistema de entregas</a:t>
            </a:r>
            <a:endParaRPr b="1" sz="3500">
              <a:solidFill>
                <a:schemeClr val="lt1"/>
              </a:solidFill>
              <a:latin typeface="DM Sans"/>
              <a:ea typeface="DM Sans"/>
              <a:cs typeface="DM Sans"/>
              <a:sym typeface="DM Sans"/>
            </a:endParaRPr>
          </a:p>
        </p:txBody>
      </p:sp>
      <p:sp>
        <p:nvSpPr>
          <p:cNvPr id="373" name="Google Shape;373;p111"/>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11"/>
          <p:cNvSpPr txBox="1"/>
          <p:nvPr/>
        </p:nvSpPr>
        <p:spPr>
          <a:xfrm>
            <a:off x="1028675" y="2212050"/>
            <a:ext cx="21663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latin typeface="DM Sans"/>
                <a:ea typeface="DM Sans"/>
                <a:cs typeface="DM Sans"/>
                <a:sym typeface="DM Sans"/>
              </a:rPr>
              <a:t>En las clases del curso, encontrarás ejercicios que te ayudarán a realizar las pre-entregas del curso. Las actividades son optativas y voluntarias, no tienen fecha de entrega y no se realiza devolución.</a:t>
            </a:r>
            <a:endParaRPr sz="1200">
              <a:latin typeface="DM Sans"/>
              <a:ea typeface="DM Sans"/>
              <a:cs typeface="DM Sans"/>
              <a:sym typeface="DM Sans"/>
            </a:endParaRPr>
          </a:p>
        </p:txBody>
      </p:sp>
      <p:sp>
        <p:nvSpPr>
          <p:cNvPr id="375" name="Google Shape;375;p111"/>
          <p:cNvSpPr txBox="1"/>
          <p:nvPr/>
        </p:nvSpPr>
        <p:spPr>
          <a:xfrm>
            <a:off x="1028675" y="1811850"/>
            <a:ext cx="216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a:latin typeface="DM Sans"/>
                <a:ea typeface="DM Sans"/>
                <a:cs typeface="DM Sans"/>
                <a:sym typeface="DM Sans"/>
              </a:rPr>
              <a:t>Actividades prácticas</a:t>
            </a:r>
            <a:endParaRPr b="1">
              <a:latin typeface="DM Sans"/>
              <a:ea typeface="DM Sans"/>
              <a:cs typeface="DM Sans"/>
              <a:sym typeface="DM Sans"/>
            </a:endParaRPr>
          </a:p>
        </p:txBody>
      </p:sp>
      <p:sp>
        <p:nvSpPr>
          <p:cNvPr id="376" name="Google Shape;376;p111"/>
          <p:cNvSpPr txBox="1"/>
          <p:nvPr/>
        </p:nvSpPr>
        <p:spPr>
          <a:xfrm>
            <a:off x="3488850" y="2212050"/>
            <a:ext cx="2365800" cy="221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200">
                <a:latin typeface="DM Sans"/>
                <a:ea typeface="DM Sans"/>
                <a:cs typeface="DM Sans"/>
                <a:sym typeface="DM Sans"/>
              </a:rPr>
              <a:t>Las pre-entregas son instancias de evaluación sobre cómo compones tu PF. T</a:t>
            </a:r>
            <a:r>
              <a:rPr lang="es-419" sz="1200">
                <a:latin typeface="DM Sans"/>
                <a:ea typeface="DM Sans"/>
                <a:cs typeface="DM Sans"/>
                <a:sym typeface="DM Sans"/>
              </a:rPr>
              <a:t>iene una vigencia de 7 días continuos desde la clase donde se habilita la entrega. Pasada esta fecha, el botón de “entrega” se deshabilita. Por ello, te recomendamos estar al día con todas las actividades planteadas.</a:t>
            </a:r>
            <a:endParaRPr sz="1200">
              <a:latin typeface="DM Sans"/>
              <a:ea typeface="DM Sans"/>
              <a:cs typeface="DM Sans"/>
              <a:sym typeface="DM Sans"/>
            </a:endParaRPr>
          </a:p>
        </p:txBody>
      </p:sp>
      <p:sp>
        <p:nvSpPr>
          <p:cNvPr id="377" name="Google Shape;377;p111"/>
          <p:cNvSpPr txBox="1"/>
          <p:nvPr/>
        </p:nvSpPr>
        <p:spPr>
          <a:xfrm>
            <a:off x="3488850" y="1811850"/>
            <a:ext cx="216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a:latin typeface="DM Sans"/>
                <a:ea typeface="DM Sans"/>
                <a:cs typeface="DM Sans"/>
                <a:sym typeface="DM Sans"/>
              </a:rPr>
              <a:t>Pre-entrega del PF</a:t>
            </a:r>
            <a:endParaRPr b="1">
              <a:latin typeface="DM Sans"/>
              <a:ea typeface="DM Sans"/>
              <a:cs typeface="DM Sans"/>
              <a:sym typeface="DM Sans"/>
            </a:endParaRPr>
          </a:p>
        </p:txBody>
      </p:sp>
      <p:sp>
        <p:nvSpPr>
          <p:cNvPr id="378" name="Google Shape;378;p111"/>
          <p:cNvSpPr txBox="1"/>
          <p:nvPr/>
        </p:nvSpPr>
        <p:spPr>
          <a:xfrm>
            <a:off x="5949025" y="2212050"/>
            <a:ext cx="2365800" cy="1662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200">
                <a:latin typeface="DM Sans"/>
                <a:ea typeface="DM Sans"/>
                <a:cs typeface="DM Sans"/>
                <a:sym typeface="DM Sans"/>
              </a:rPr>
              <a:t>La entrega final de tu Proyecto </a:t>
            </a:r>
            <a:r>
              <a:rPr lang="es-419" sz="1200">
                <a:latin typeface="DM Sans"/>
                <a:ea typeface="DM Sans"/>
                <a:cs typeface="DM Sans"/>
                <a:sym typeface="DM Sans"/>
              </a:rPr>
              <a:t>cuenta con un lapso de 10 días continuos luego de finalizada la última clase </a:t>
            </a:r>
            <a:r>
              <a:rPr lang="es-419" sz="1200">
                <a:latin typeface="DM Sans"/>
                <a:ea typeface="DM Sans"/>
                <a:cs typeface="DM Sans"/>
                <a:sym typeface="DM Sans"/>
              </a:rPr>
              <a:t>(</a:t>
            </a:r>
            <a:r>
              <a:rPr b="1" lang="es-419" sz="1200">
                <a:latin typeface="DM Sans"/>
                <a:ea typeface="DM Sans"/>
                <a:cs typeface="DM Sans"/>
                <a:sym typeface="DM Sans"/>
              </a:rPr>
              <a:t>n°25</a:t>
            </a:r>
            <a:r>
              <a:rPr lang="es-419" sz="1200">
                <a:latin typeface="DM Sans"/>
                <a:ea typeface="DM Sans"/>
                <a:cs typeface="DM Sans"/>
                <a:sym typeface="DM Sans"/>
              </a:rPr>
              <a:t>). </a:t>
            </a:r>
            <a:r>
              <a:rPr lang="es-419" sz="1200">
                <a:latin typeface="DM Sans"/>
                <a:ea typeface="DM Sans"/>
                <a:cs typeface="DM Sans"/>
                <a:sym typeface="DM Sans"/>
              </a:rPr>
              <a:t>Posterior a ese tiempo, el botón de la entrega quedará inhabilitado y no será posible entregarlo o recibirlo por otros medios. </a:t>
            </a:r>
            <a:endParaRPr sz="1350">
              <a:latin typeface="DM Sans"/>
              <a:ea typeface="DM Sans"/>
              <a:cs typeface="DM Sans"/>
              <a:sym typeface="DM Sans"/>
            </a:endParaRPr>
          </a:p>
        </p:txBody>
      </p:sp>
      <p:sp>
        <p:nvSpPr>
          <p:cNvPr id="379" name="Google Shape;379;p111"/>
          <p:cNvSpPr txBox="1"/>
          <p:nvPr/>
        </p:nvSpPr>
        <p:spPr>
          <a:xfrm>
            <a:off x="5949025" y="1811850"/>
            <a:ext cx="216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a:latin typeface="DM Sans"/>
                <a:ea typeface="DM Sans"/>
                <a:cs typeface="DM Sans"/>
                <a:sym typeface="DM Sans"/>
              </a:rPr>
              <a:t>Proyecto Final</a:t>
            </a:r>
            <a:endParaRPr b="1">
              <a:latin typeface="DM Sans"/>
              <a:ea typeface="DM Sans"/>
              <a:cs typeface="DM Sans"/>
              <a:sym typeface="DM Sans"/>
            </a:endParaRPr>
          </a:p>
        </p:txBody>
      </p:sp>
      <p:pic>
        <p:nvPicPr>
          <p:cNvPr id="380" name="Google Shape;380;p111"/>
          <p:cNvPicPr preferRelativeResize="0"/>
          <p:nvPr/>
        </p:nvPicPr>
        <p:blipFill>
          <a:blip r:embed="rId3">
            <a:alphaModFix/>
          </a:blip>
          <a:stretch>
            <a:fillRect/>
          </a:stretch>
        </p:blipFill>
        <p:spPr>
          <a:xfrm>
            <a:off x="3560348" y="1479086"/>
            <a:ext cx="192136" cy="192145"/>
          </a:xfrm>
          <a:prstGeom prst="rect">
            <a:avLst/>
          </a:prstGeom>
          <a:noFill/>
          <a:ln>
            <a:noFill/>
          </a:ln>
        </p:spPr>
      </p:pic>
      <p:pic>
        <p:nvPicPr>
          <p:cNvPr id="381" name="Google Shape;381;p111"/>
          <p:cNvPicPr preferRelativeResize="0"/>
          <p:nvPr/>
        </p:nvPicPr>
        <p:blipFill>
          <a:blip r:embed="rId4">
            <a:alphaModFix/>
          </a:blip>
          <a:stretch>
            <a:fillRect/>
          </a:stretch>
        </p:blipFill>
        <p:spPr>
          <a:xfrm>
            <a:off x="1124911" y="1488410"/>
            <a:ext cx="182807" cy="182809"/>
          </a:xfrm>
          <a:prstGeom prst="rect">
            <a:avLst/>
          </a:prstGeom>
          <a:noFill/>
          <a:ln>
            <a:noFill/>
          </a:ln>
        </p:spPr>
      </p:pic>
      <p:pic>
        <p:nvPicPr>
          <p:cNvPr id="382" name="Google Shape;382;p111"/>
          <p:cNvPicPr preferRelativeResize="0"/>
          <p:nvPr/>
        </p:nvPicPr>
        <p:blipFill>
          <a:blip r:embed="rId3">
            <a:alphaModFix/>
          </a:blip>
          <a:stretch>
            <a:fillRect/>
          </a:stretch>
        </p:blipFill>
        <p:spPr>
          <a:xfrm>
            <a:off x="6043973" y="1483749"/>
            <a:ext cx="192136" cy="19214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4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Estándares</a:t>
            </a:r>
            <a:r>
              <a:rPr b="1" lang="es-419" sz="4000">
                <a:solidFill>
                  <a:schemeClr val="dk1"/>
                </a:solidFill>
                <a:latin typeface="DM Sans"/>
                <a:ea typeface="DM Sans"/>
                <a:cs typeface="DM Sans"/>
                <a:sym typeface="DM Sans"/>
              </a:rPr>
              <a:t> y guidelines</a:t>
            </a:r>
            <a:endParaRPr b="1" sz="4000">
              <a:solidFill>
                <a:schemeClr val="dk1"/>
              </a:solidFill>
              <a:latin typeface="DM Sans"/>
              <a:ea typeface="DM Sans"/>
              <a:cs typeface="DM Sans"/>
              <a:sym typeface="DM Sans"/>
            </a:endParaRPr>
          </a:p>
        </p:txBody>
      </p:sp>
      <p:sp>
        <p:nvSpPr>
          <p:cNvPr id="804" name="Google Shape;804;p147"/>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dk1"/>
                </a:solidFill>
                <a:latin typeface="DM Sans"/>
                <a:ea typeface="DM Sans"/>
                <a:cs typeface="DM Sans"/>
                <a:sym typeface="DM Sans"/>
              </a:rPr>
              <a:t>CLASE 13</a:t>
            </a:r>
            <a:endParaRPr sz="1600">
              <a:solidFill>
                <a:schemeClr val="dk1"/>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grpSp>
        <p:nvGrpSpPr>
          <p:cNvPr id="809" name="Google Shape;809;p148"/>
          <p:cNvGrpSpPr/>
          <p:nvPr/>
        </p:nvGrpSpPr>
        <p:grpSpPr>
          <a:xfrm>
            <a:off x="4202558" y="994173"/>
            <a:ext cx="738900" cy="738900"/>
            <a:chOff x="3137108" y="2467173"/>
            <a:chExt cx="738900" cy="738900"/>
          </a:xfrm>
        </p:grpSpPr>
        <p:sp>
          <p:nvSpPr>
            <p:cNvPr id="810" name="Google Shape;810;p148"/>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1" name="Google Shape;811;p148"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812" name="Google Shape;812;p148"/>
          <p:cNvSpPr txBox="1"/>
          <p:nvPr/>
        </p:nvSpPr>
        <p:spPr>
          <a:xfrm>
            <a:off x="1461300" y="19252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Wireframes y guidelines</a:t>
            </a:r>
            <a:endParaRPr b="1" sz="4000">
              <a:solidFill>
                <a:schemeClr val="dk1"/>
              </a:solidFill>
              <a:highlight>
                <a:srgbClr val="EAFF6A"/>
              </a:highlight>
              <a:latin typeface="DM Sans"/>
              <a:ea typeface="DM Sans"/>
              <a:cs typeface="DM Sans"/>
              <a:sym typeface="DM Sans"/>
            </a:endParaRPr>
          </a:p>
        </p:txBody>
      </p:sp>
      <p:sp>
        <p:nvSpPr>
          <p:cNvPr id="813" name="Google Shape;813;p148"/>
          <p:cNvSpPr txBox="1"/>
          <p:nvPr/>
        </p:nvSpPr>
        <p:spPr>
          <a:xfrm>
            <a:off x="987300" y="3173988"/>
            <a:ext cx="7169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Iterar el prototipo ajustando el diseño a las guías de estilo del sistema operativo.</a:t>
            </a:r>
            <a:endParaRPr sz="2000">
              <a:solidFill>
                <a:srgbClr val="999999"/>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pic>
        <p:nvPicPr>
          <p:cNvPr id="818" name="Google Shape;818;p149"/>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819" name="Google Shape;819;p149"/>
          <p:cNvSpPr/>
          <p:nvPr/>
        </p:nvSpPr>
        <p:spPr>
          <a:xfrm>
            <a:off x="469200" y="495850"/>
            <a:ext cx="1804200" cy="310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10.ª PRÁCTICA</a:t>
            </a:r>
            <a:endParaRPr>
              <a:latin typeface="DM Sans"/>
              <a:ea typeface="DM Sans"/>
              <a:cs typeface="DM Sans"/>
              <a:sym typeface="DM Sans"/>
            </a:endParaRPr>
          </a:p>
        </p:txBody>
      </p:sp>
      <p:pic>
        <p:nvPicPr>
          <p:cNvPr id="820" name="Google Shape;820;p149"/>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821" name="Google Shape;821;p149"/>
          <p:cNvSpPr/>
          <p:nvPr/>
        </p:nvSpPr>
        <p:spPr>
          <a:xfrm flipH="1" rot="10800000">
            <a:off x="469200" y="859000"/>
            <a:ext cx="8205600" cy="11700"/>
          </a:xfrm>
          <a:prstGeom prst="rect">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2" name="Google Shape;822;p149"/>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823" name="Google Shape;823;p149"/>
          <p:cNvSpPr txBox="1"/>
          <p:nvPr/>
        </p:nvSpPr>
        <p:spPr>
          <a:xfrm>
            <a:off x="469200" y="1525175"/>
            <a:ext cx="3843300" cy="2894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None/>
            </a:pPr>
            <a:r>
              <a:rPr b="1" lang="es-419" sz="1200">
                <a:latin typeface="DM Sans"/>
                <a:ea typeface="DM Sans"/>
                <a:cs typeface="DM Sans"/>
                <a:sym typeface="DM Sans"/>
              </a:rPr>
              <a:t>Consigna</a:t>
            </a:r>
            <a:endParaRPr b="1" sz="1200">
              <a:latin typeface="DM Sans"/>
              <a:ea typeface="DM Sans"/>
              <a:cs typeface="DM Sans"/>
              <a:sym typeface="DM Sans"/>
            </a:endParaRPr>
          </a:p>
          <a:p>
            <a:pPr indent="0" lvl="0" marL="0" rtl="0" algn="l">
              <a:lnSpc>
                <a:spcPct val="115000"/>
              </a:lnSpc>
              <a:spcBef>
                <a:spcPts val="1000"/>
              </a:spcBef>
              <a:spcAft>
                <a:spcPts val="0"/>
              </a:spcAft>
              <a:buNone/>
            </a:pPr>
            <a:r>
              <a:rPr lang="es-419" sz="1200">
                <a:solidFill>
                  <a:schemeClr val="dk1"/>
                </a:solidFill>
                <a:latin typeface="DM Sans"/>
                <a:ea typeface="DM Sans"/>
                <a:cs typeface="DM Sans"/>
                <a:sym typeface="DM Sans"/>
              </a:rPr>
              <a:t>Iterar el prototipo ajustando el diseño del wireframe a las guías de estilo del sistema operativo.</a:t>
            </a:r>
            <a:endParaRPr sz="1200">
              <a:solidFill>
                <a:schemeClr val="dk1"/>
              </a:solidFill>
              <a:latin typeface="DM Sans"/>
              <a:ea typeface="DM Sans"/>
              <a:cs typeface="DM Sans"/>
              <a:sym typeface="DM Sans"/>
            </a:endParaRPr>
          </a:p>
          <a:p>
            <a:pPr indent="-304800" lvl="0" marL="457200" rtl="0" algn="l">
              <a:lnSpc>
                <a:spcPct val="115000"/>
              </a:lnSpc>
              <a:spcBef>
                <a:spcPts val="1000"/>
              </a:spcBef>
              <a:spcAft>
                <a:spcPts val="0"/>
              </a:spcAft>
              <a:buClr>
                <a:srgbClr val="EA90FF"/>
              </a:buClr>
              <a:buSzPts val="1200"/>
              <a:buFont typeface="DM Sans"/>
              <a:buChar char="✓"/>
            </a:pPr>
            <a:r>
              <a:rPr lang="es-419" sz="1200">
                <a:solidFill>
                  <a:schemeClr val="dk1"/>
                </a:solidFill>
                <a:latin typeface="DM Sans"/>
                <a:ea typeface="DM Sans"/>
                <a:cs typeface="DM Sans"/>
                <a:sym typeface="DM Sans"/>
              </a:rPr>
              <a:t>Herramienta sugerida: </a:t>
            </a:r>
            <a:r>
              <a:rPr b="1" lang="es-419" sz="1200">
                <a:solidFill>
                  <a:schemeClr val="dk1"/>
                </a:solidFill>
                <a:latin typeface="DM Sans"/>
                <a:ea typeface="DM Sans"/>
                <a:cs typeface="DM Sans"/>
                <a:sym typeface="DM Sans"/>
              </a:rPr>
              <a:t>Figma/Adobe XD</a:t>
            </a:r>
            <a:endParaRPr sz="1200">
              <a:solidFill>
                <a:schemeClr val="dk1"/>
              </a:solidFill>
              <a:latin typeface="DM Sans"/>
              <a:ea typeface="DM Sans"/>
              <a:cs typeface="DM Sans"/>
              <a:sym typeface="DM Sans"/>
            </a:endParaRPr>
          </a:p>
          <a:p>
            <a:pPr indent="-304800" lvl="0" marL="457200" rtl="0" algn="l">
              <a:lnSpc>
                <a:spcPct val="115000"/>
              </a:lnSpc>
              <a:spcBef>
                <a:spcPts val="1000"/>
              </a:spcBef>
              <a:spcAft>
                <a:spcPts val="0"/>
              </a:spcAft>
              <a:buClr>
                <a:srgbClr val="EA90FF"/>
              </a:buClr>
              <a:buSzPts val="1200"/>
              <a:buFont typeface="DM Sans"/>
              <a:buChar char="✓"/>
            </a:pPr>
            <a:r>
              <a:rPr lang="es-419" sz="1200">
                <a:solidFill>
                  <a:schemeClr val="dk1"/>
                </a:solidFill>
                <a:latin typeface="DM Sans"/>
                <a:ea typeface="DM Sans"/>
                <a:cs typeface="DM Sans"/>
                <a:sym typeface="DM Sans"/>
              </a:rPr>
              <a:t>Ten en cuenta los siguientes aspectos - </a:t>
            </a:r>
            <a:r>
              <a:rPr b="1" lang="es-419" sz="1200">
                <a:solidFill>
                  <a:schemeClr val="dk1"/>
                </a:solidFill>
                <a:latin typeface="DM Sans"/>
                <a:ea typeface="DM Sans"/>
                <a:cs typeface="DM Sans"/>
                <a:sym typeface="DM Sans"/>
              </a:rPr>
              <a:t>IOS</a:t>
            </a:r>
            <a:r>
              <a:rPr lang="es-419" sz="1200">
                <a:solidFill>
                  <a:schemeClr val="dk1"/>
                </a:solidFill>
                <a:latin typeface="DM Sans"/>
                <a:ea typeface="DM Sans"/>
                <a:cs typeface="DM Sans"/>
                <a:sym typeface="DM Sans"/>
              </a:rPr>
              <a:t>:</a:t>
            </a:r>
            <a:endParaRPr b="1" sz="120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00">
                <a:solidFill>
                  <a:schemeClr val="dk1"/>
                </a:solidFill>
                <a:latin typeface="DM Sans"/>
                <a:ea typeface="DM Sans"/>
                <a:cs typeface="DM Sans"/>
                <a:sym typeface="DM Sans"/>
              </a:rPr>
              <a:t>2. Botones:</a:t>
            </a:r>
            <a:endParaRPr sz="1200">
              <a:solidFill>
                <a:schemeClr val="dk1"/>
              </a:solidFill>
              <a:latin typeface="DM Sans"/>
              <a:ea typeface="DM Sans"/>
              <a:cs typeface="DM Sans"/>
              <a:sym typeface="DM Sans"/>
            </a:endParaRPr>
          </a:p>
          <a:p>
            <a:pPr indent="-304800" lvl="0" marL="457200" rtl="0" algn="l">
              <a:lnSpc>
                <a:spcPct val="115000"/>
              </a:lnSpc>
              <a:spcBef>
                <a:spcPts val="100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Botón principal (vértices con curvas pronunciadas)</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Botón Iconográfico</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Botón Tipográfico</a:t>
            </a:r>
            <a:endParaRPr sz="1200">
              <a:solidFill>
                <a:schemeClr val="dk1"/>
              </a:solidFill>
              <a:latin typeface="DM Sans"/>
              <a:ea typeface="DM Sans"/>
              <a:cs typeface="DM Sans"/>
              <a:sym typeface="DM Sans"/>
            </a:endParaRPr>
          </a:p>
        </p:txBody>
      </p:sp>
      <p:sp>
        <p:nvSpPr>
          <p:cNvPr id="824" name="Google Shape;824;p149" title="2."/>
          <p:cNvSpPr txBox="1"/>
          <p:nvPr/>
        </p:nvSpPr>
        <p:spPr>
          <a:xfrm>
            <a:off x="4312625" y="1525175"/>
            <a:ext cx="4353900" cy="245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Clr>
                <a:schemeClr val="dk1"/>
              </a:buClr>
              <a:buSzPts val="1100"/>
              <a:buFont typeface="Arial"/>
              <a:buNone/>
            </a:pPr>
            <a:r>
              <a:rPr lang="es-419" sz="1200">
                <a:solidFill>
                  <a:schemeClr val="dk1"/>
                </a:solidFill>
                <a:latin typeface="DM Sans"/>
                <a:ea typeface="DM Sans"/>
                <a:cs typeface="DM Sans"/>
                <a:sym typeface="DM Sans"/>
              </a:rPr>
              <a:t>3. Tipografía: San Francisco</a:t>
            </a:r>
            <a:endParaRPr sz="120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1100"/>
              <a:buFont typeface="Arial"/>
              <a:buNone/>
            </a:pPr>
            <a:r>
              <a:rPr lang="es-419" sz="1200">
                <a:solidFill>
                  <a:schemeClr val="dk1"/>
                </a:solidFill>
                <a:latin typeface="DM Sans"/>
                <a:ea typeface="DM Sans"/>
                <a:cs typeface="DM Sans"/>
                <a:sym typeface="DM Sans"/>
              </a:rPr>
              <a:t>4. Iconografía de sistema: LINK</a:t>
            </a:r>
            <a:endParaRPr sz="120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1100"/>
              <a:buFont typeface="Arial"/>
              <a:buNone/>
            </a:pPr>
            <a:r>
              <a:rPr lang="es-419" sz="1200">
                <a:solidFill>
                  <a:schemeClr val="dk1"/>
                </a:solidFill>
                <a:latin typeface="DM Sans"/>
                <a:ea typeface="DM Sans"/>
                <a:cs typeface="DM Sans"/>
                <a:sym typeface="DM Sans"/>
              </a:rPr>
              <a:t>5. Navegación: </a:t>
            </a:r>
            <a:endParaRPr sz="1200">
              <a:solidFill>
                <a:schemeClr val="dk1"/>
              </a:solidFill>
              <a:latin typeface="DM Sans"/>
              <a:ea typeface="DM Sans"/>
              <a:cs typeface="DM Sans"/>
              <a:sym typeface="DM Sans"/>
            </a:endParaRPr>
          </a:p>
          <a:p>
            <a:pPr indent="-304800" lvl="0" marL="457200" rtl="0" algn="l">
              <a:lnSpc>
                <a:spcPct val="115000"/>
              </a:lnSpc>
              <a:spcBef>
                <a:spcPts val="100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Navigation Bar: en aplicaciones particulares como calendario.</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Tab Bar: navegación inferior.</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Toolbar: en aplicaciones particulares como Safari, es parte de la app.</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Action sheets: opciones de edición.</a:t>
            </a:r>
            <a:endParaRPr sz="1200">
              <a:solidFill>
                <a:schemeClr val="dk1"/>
              </a:solidFill>
              <a:latin typeface="DM Sans"/>
              <a:ea typeface="DM Sans"/>
              <a:cs typeface="DM Sans"/>
              <a:sym typeface="DM Sans"/>
            </a:endParaRPr>
          </a:p>
        </p:txBody>
      </p:sp>
      <p:sp>
        <p:nvSpPr>
          <p:cNvPr id="825" name="Google Shape;825;p149"/>
          <p:cNvSpPr txBox="1"/>
          <p:nvPr/>
        </p:nvSpPr>
        <p:spPr>
          <a:xfrm>
            <a:off x="805713" y="1077850"/>
            <a:ext cx="7167300" cy="53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500">
                <a:solidFill>
                  <a:schemeClr val="dk1"/>
                </a:solidFill>
                <a:latin typeface="DM Sans"/>
                <a:ea typeface="DM Sans"/>
                <a:cs typeface="DM Sans"/>
                <a:sym typeface="DM Sans"/>
              </a:rPr>
              <a:t>Wireframe y guidelines</a:t>
            </a:r>
            <a:endParaRPr b="1" sz="2500">
              <a:solidFill>
                <a:schemeClr val="dk1"/>
              </a:solidFill>
              <a:latin typeface="DM Sans"/>
              <a:ea typeface="DM Sans"/>
              <a:cs typeface="DM Sans"/>
              <a:sym typeface="DM Sans"/>
            </a:endParaRPr>
          </a:p>
        </p:txBody>
      </p:sp>
      <p:sp>
        <p:nvSpPr>
          <p:cNvPr id="826" name="Google Shape;826;p149"/>
          <p:cNvSpPr/>
          <p:nvPr/>
        </p:nvSpPr>
        <p:spPr>
          <a:xfrm>
            <a:off x="2369525" y="495850"/>
            <a:ext cx="1943100" cy="310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827" name="Google Shape;827;p149"/>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828" name="Google Shape;828;p149"/>
          <p:cNvSpPr/>
          <p:nvPr/>
        </p:nvSpPr>
        <p:spPr>
          <a:xfrm>
            <a:off x="4408750" y="495850"/>
            <a:ext cx="1943100" cy="310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a:t>
            </a:r>
            <a:r>
              <a:rPr lang="es-419" sz="1350">
                <a:latin typeface="DM Sans"/>
                <a:ea typeface="DM Sans"/>
                <a:cs typeface="DM Sans"/>
                <a:sym typeface="DM Sans"/>
              </a:rPr>
              <a:t>2.ª</a:t>
            </a:r>
            <a:r>
              <a:rPr lang="es-419" sz="1350">
                <a:solidFill>
                  <a:srgbClr val="000000"/>
                </a:solidFill>
                <a:latin typeface="DM Sans"/>
                <a:ea typeface="DM Sans"/>
                <a:cs typeface="DM Sans"/>
                <a:sym typeface="DM Sans"/>
              </a:rPr>
              <a:t> Pre-entrega</a:t>
            </a:r>
            <a:r>
              <a:rPr lang="es-419" sz="1350">
                <a:latin typeface="DM Sans"/>
                <a:ea typeface="DM Sans"/>
                <a:cs typeface="DM Sans"/>
                <a:sym typeface="DM Sans"/>
              </a:rPr>
              <a:t>*</a:t>
            </a:r>
            <a:endParaRPr>
              <a:latin typeface="DM Sans"/>
              <a:ea typeface="DM Sans"/>
              <a:cs typeface="DM Sans"/>
              <a:sym typeface="DM Sans"/>
            </a:endParaRPr>
          </a:p>
        </p:txBody>
      </p:sp>
      <p:pic>
        <p:nvPicPr>
          <p:cNvPr id="829" name="Google Shape;829;p149" title="ícono de proyecto final"/>
          <p:cNvPicPr preferRelativeResize="0"/>
          <p:nvPr/>
        </p:nvPicPr>
        <p:blipFill>
          <a:blip r:embed="rId6">
            <a:alphaModFix/>
          </a:blip>
          <a:stretch>
            <a:fillRect/>
          </a:stretch>
        </p:blipFill>
        <p:spPr>
          <a:xfrm>
            <a:off x="4491475" y="516963"/>
            <a:ext cx="268525" cy="268550"/>
          </a:xfrm>
          <a:prstGeom prst="rect">
            <a:avLst/>
          </a:prstGeom>
          <a:noFill/>
          <a:ln>
            <a:noFill/>
          </a:ln>
        </p:spPr>
      </p:pic>
      <p:sp>
        <p:nvSpPr>
          <p:cNvPr id="830" name="Google Shape;830;p149"/>
          <p:cNvSpPr txBox="1"/>
          <p:nvPr/>
        </p:nvSpPr>
        <p:spPr>
          <a:xfrm>
            <a:off x="469201" y="4692275"/>
            <a:ext cx="43539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highlight>
                  <a:srgbClr val="EAFF6A"/>
                </a:highlight>
                <a:latin typeface="DM Sans"/>
                <a:ea typeface="DM Sans"/>
                <a:cs typeface="DM Sans"/>
                <a:sym typeface="DM Sans"/>
              </a:rPr>
              <a:t>*Este ejercicio es fundamental para las pre-entregas del PF</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pic>
        <p:nvPicPr>
          <p:cNvPr id="835" name="Google Shape;835;p150"/>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836" name="Google Shape;836;p150"/>
          <p:cNvSpPr/>
          <p:nvPr/>
        </p:nvSpPr>
        <p:spPr>
          <a:xfrm>
            <a:off x="469200" y="495850"/>
            <a:ext cx="1804200" cy="310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10.ª PRÁCTICA</a:t>
            </a:r>
            <a:endParaRPr>
              <a:latin typeface="DM Sans"/>
              <a:ea typeface="DM Sans"/>
              <a:cs typeface="DM Sans"/>
              <a:sym typeface="DM Sans"/>
            </a:endParaRPr>
          </a:p>
        </p:txBody>
      </p:sp>
      <p:pic>
        <p:nvPicPr>
          <p:cNvPr id="837" name="Google Shape;837;p150"/>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838" name="Google Shape;838;p150"/>
          <p:cNvSpPr/>
          <p:nvPr/>
        </p:nvSpPr>
        <p:spPr>
          <a:xfrm flipH="1" rot="10800000">
            <a:off x="469200" y="859000"/>
            <a:ext cx="8205600" cy="11700"/>
          </a:xfrm>
          <a:prstGeom prst="rect">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9" name="Google Shape;839;p150"/>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840" name="Google Shape;840;p150"/>
          <p:cNvSpPr txBox="1"/>
          <p:nvPr/>
        </p:nvSpPr>
        <p:spPr>
          <a:xfrm>
            <a:off x="469200" y="1525175"/>
            <a:ext cx="4136100" cy="3107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None/>
            </a:pPr>
            <a:r>
              <a:rPr b="1" lang="es-419" sz="1200">
                <a:latin typeface="DM Sans"/>
                <a:ea typeface="DM Sans"/>
                <a:cs typeface="DM Sans"/>
                <a:sym typeface="DM Sans"/>
              </a:rPr>
              <a:t>Consigna</a:t>
            </a:r>
            <a:endParaRPr b="1" sz="1200">
              <a:latin typeface="DM Sans"/>
              <a:ea typeface="DM Sans"/>
              <a:cs typeface="DM Sans"/>
              <a:sym typeface="DM Sans"/>
            </a:endParaRPr>
          </a:p>
          <a:p>
            <a:pPr indent="0" lvl="0" marL="0" rtl="0" algn="l">
              <a:lnSpc>
                <a:spcPct val="115000"/>
              </a:lnSpc>
              <a:spcBef>
                <a:spcPts val="1000"/>
              </a:spcBef>
              <a:spcAft>
                <a:spcPts val="0"/>
              </a:spcAft>
              <a:buNone/>
            </a:pPr>
            <a:r>
              <a:rPr lang="es-419" sz="1200">
                <a:solidFill>
                  <a:schemeClr val="dk1"/>
                </a:solidFill>
                <a:latin typeface="DM Sans"/>
                <a:ea typeface="DM Sans"/>
                <a:cs typeface="DM Sans"/>
                <a:sym typeface="DM Sans"/>
              </a:rPr>
              <a:t>Iterar el prototipo ajustando el diseño del wireframe a las guías de estilo del sistema operativo.</a:t>
            </a:r>
            <a:endParaRPr sz="1200">
              <a:solidFill>
                <a:schemeClr val="dk1"/>
              </a:solidFill>
              <a:latin typeface="DM Sans"/>
              <a:ea typeface="DM Sans"/>
              <a:cs typeface="DM Sans"/>
              <a:sym typeface="DM Sans"/>
            </a:endParaRPr>
          </a:p>
          <a:p>
            <a:pPr indent="-304800" lvl="0" marL="457200" rtl="0" algn="l">
              <a:lnSpc>
                <a:spcPct val="115000"/>
              </a:lnSpc>
              <a:spcBef>
                <a:spcPts val="1000"/>
              </a:spcBef>
              <a:spcAft>
                <a:spcPts val="0"/>
              </a:spcAft>
              <a:buClr>
                <a:srgbClr val="EA90FF"/>
              </a:buClr>
              <a:buSzPts val="1200"/>
              <a:buFont typeface="DM Sans"/>
              <a:buChar char="✓"/>
            </a:pPr>
            <a:r>
              <a:rPr lang="es-419" sz="1200">
                <a:solidFill>
                  <a:schemeClr val="dk1"/>
                </a:solidFill>
                <a:latin typeface="DM Sans"/>
                <a:ea typeface="DM Sans"/>
                <a:cs typeface="DM Sans"/>
                <a:sym typeface="DM Sans"/>
              </a:rPr>
              <a:t>Herramienta sugerida: </a:t>
            </a:r>
            <a:r>
              <a:rPr b="1" lang="es-419" sz="1200">
                <a:solidFill>
                  <a:schemeClr val="dk1"/>
                </a:solidFill>
                <a:latin typeface="DM Sans"/>
                <a:ea typeface="DM Sans"/>
                <a:cs typeface="DM Sans"/>
                <a:sym typeface="DM Sans"/>
              </a:rPr>
              <a:t>Figma/Adobe XD</a:t>
            </a:r>
            <a:endParaRPr sz="1200">
              <a:solidFill>
                <a:schemeClr val="dk1"/>
              </a:solidFill>
              <a:latin typeface="DM Sans"/>
              <a:ea typeface="DM Sans"/>
              <a:cs typeface="DM Sans"/>
              <a:sym typeface="DM Sans"/>
            </a:endParaRPr>
          </a:p>
          <a:p>
            <a:pPr indent="-304800" lvl="0" marL="457200" rtl="0" algn="l">
              <a:lnSpc>
                <a:spcPct val="115000"/>
              </a:lnSpc>
              <a:spcBef>
                <a:spcPts val="1000"/>
              </a:spcBef>
              <a:spcAft>
                <a:spcPts val="0"/>
              </a:spcAft>
              <a:buClr>
                <a:srgbClr val="EA90FF"/>
              </a:buClr>
              <a:buSzPts val="1200"/>
              <a:buFont typeface="DM Sans"/>
              <a:buChar char="✓"/>
            </a:pPr>
            <a:r>
              <a:rPr lang="es-419" sz="1200">
                <a:solidFill>
                  <a:schemeClr val="dk1"/>
                </a:solidFill>
                <a:latin typeface="DM Sans"/>
                <a:ea typeface="DM Sans"/>
                <a:cs typeface="DM Sans"/>
                <a:sym typeface="DM Sans"/>
              </a:rPr>
              <a:t>Ten en cuenta los siguientes aspectos - </a:t>
            </a:r>
            <a:r>
              <a:rPr b="1" lang="es-419" sz="1200">
                <a:solidFill>
                  <a:schemeClr val="dk1"/>
                </a:solidFill>
                <a:latin typeface="DM Sans"/>
                <a:ea typeface="DM Sans"/>
                <a:cs typeface="DM Sans"/>
                <a:sym typeface="DM Sans"/>
              </a:rPr>
              <a:t>Android</a:t>
            </a:r>
            <a:r>
              <a:rPr lang="es-419" sz="1200">
                <a:solidFill>
                  <a:schemeClr val="dk1"/>
                </a:solidFill>
                <a:latin typeface="DM Sans"/>
                <a:ea typeface="DM Sans"/>
                <a:cs typeface="DM Sans"/>
                <a:sym typeface="DM Sans"/>
              </a:rPr>
              <a:t>:</a:t>
            </a:r>
            <a:endParaRPr b="1" sz="120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00">
                <a:solidFill>
                  <a:schemeClr val="dk1"/>
                </a:solidFill>
                <a:latin typeface="DM Sans"/>
                <a:ea typeface="DM Sans"/>
                <a:cs typeface="DM Sans"/>
                <a:sym typeface="DM Sans"/>
              </a:rPr>
              <a:t>2. Botones:</a:t>
            </a:r>
            <a:endParaRPr sz="1200">
              <a:solidFill>
                <a:schemeClr val="dk1"/>
              </a:solidFill>
              <a:latin typeface="DM Sans"/>
              <a:ea typeface="DM Sans"/>
              <a:cs typeface="DM Sans"/>
              <a:sym typeface="DM Sans"/>
            </a:endParaRPr>
          </a:p>
          <a:p>
            <a:pPr indent="-304800" lvl="0" marL="457200" rtl="0" algn="l">
              <a:lnSpc>
                <a:spcPct val="115000"/>
              </a:lnSpc>
              <a:spcBef>
                <a:spcPts val="100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Botón flotante (elevado por sobre todo, suele ser redondo)</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Botón contenido (rectangular con vértices con curvas poco pronunciadas)</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Botón Tipográfico</a:t>
            </a:r>
            <a:endParaRPr sz="1200">
              <a:solidFill>
                <a:schemeClr val="dk1"/>
              </a:solidFill>
              <a:latin typeface="DM Sans"/>
              <a:ea typeface="DM Sans"/>
              <a:cs typeface="DM Sans"/>
              <a:sym typeface="DM Sans"/>
            </a:endParaRPr>
          </a:p>
        </p:txBody>
      </p:sp>
      <p:sp>
        <p:nvSpPr>
          <p:cNvPr id="841" name="Google Shape;841;p150" title="2."/>
          <p:cNvSpPr txBox="1"/>
          <p:nvPr/>
        </p:nvSpPr>
        <p:spPr>
          <a:xfrm>
            <a:off x="4605400" y="1525175"/>
            <a:ext cx="4061100" cy="292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Clr>
                <a:schemeClr val="dk1"/>
              </a:buClr>
              <a:buSzPts val="1100"/>
              <a:buFont typeface="Arial"/>
              <a:buNone/>
            </a:pPr>
            <a:r>
              <a:rPr lang="es-419" sz="1200">
                <a:solidFill>
                  <a:schemeClr val="dk1"/>
                </a:solidFill>
                <a:latin typeface="DM Sans"/>
                <a:ea typeface="DM Sans"/>
                <a:cs typeface="DM Sans"/>
                <a:sym typeface="DM Sans"/>
              </a:rPr>
              <a:t>3. Tipografía: Google Sans / Roboto</a:t>
            </a:r>
            <a:endParaRPr sz="120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1100"/>
              <a:buFont typeface="Arial"/>
              <a:buNone/>
            </a:pPr>
            <a:r>
              <a:rPr lang="es-419" sz="1200">
                <a:solidFill>
                  <a:schemeClr val="dk1"/>
                </a:solidFill>
                <a:latin typeface="DM Sans"/>
                <a:ea typeface="DM Sans"/>
                <a:cs typeface="DM Sans"/>
                <a:sym typeface="DM Sans"/>
              </a:rPr>
              <a:t>4. Iconografía de sistema: LINK</a:t>
            </a:r>
            <a:endParaRPr sz="120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1100"/>
              <a:buFont typeface="Arial"/>
              <a:buNone/>
            </a:pPr>
            <a:r>
              <a:rPr lang="es-419" sz="1200">
                <a:solidFill>
                  <a:schemeClr val="dk1"/>
                </a:solidFill>
                <a:latin typeface="DM Sans"/>
                <a:ea typeface="DM Sans"/>
                <a:cs typeface="DM Sans"/>
                <a:sym typeface="DM Sans"/>
              </a:rPr>
              <a:t>5. Navegación: </a:t>
            </a:r>
            <a:endParaRPr sz="1200">
              <a:solidFill>
                <a:schemeClr val="dk1"/>
              </a:solidFill>
              <a:latin typeface="DM Sans"/>
              <a:ea typeface="DM Sans"/>
              <a:cs typeface="DM Sans"/>
              <a:sym typeface="DM Sans"/>
            </a:endParaRPr>
          </a:p>
          <a:p>
            <a:pPr indent="-304800" lvl="0" marL="457200" rtl="0" algn="l">
              <a:lnSpc>
                <a:spcPct val="115000"/>
              </a:lnSpc>
              <a:spcBef>
                <a:spcPts val="100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App bars - TOP: siempre estructura la parte superior, siempre son de pleno de color y pueden ser más complejas si se incorpora el patrón pestañas.</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Bottom Navigation: en aplicaciones particulares.</a:t>
            </a:r>
            <a:endParaRPr sz="120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1100"/>
              <a:buFont typeface="Arial"/>
              <a:buNone/>
            </a:pPr>
            <a:r>
              <a:t/>
            </a:r>
            <a:endParaRPr sz="120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t/>
            </a:r>
            <a:endParaRPr sz="1200">
              <a:solidFill>
                <a:schemeClr val="dk1"/>
              </a:solidFill>
              <a:latin typeface="DM Sans"/>
              <a:ea typeface="DM Sans"/>
              <a:cs typeface="DM Sans"/>
              <a:sym typeface="DM Sans"/>
            </a:endParaRPr>
          </a:p>
        </p:txBody>
      </p:sp>
      <p:sp>
        <p:nvSpPr>
          <p:cNvPr id="842" name="Google Shape;842;p150"/>
          <p:cNvSpPr txBox="1"/>
          <p:nvPr/>
        </p:nvSpPr>
        <p:spPr>
          <a:xfrm>
            <a:off x="805713" y="1077850"/>
            <a:ext cx="7167300" cy="53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500">
                <a:solidFill>
                  <a:schemeClr val="dk1"/>
                </a:solidFill>
                <a:latin typeface="DM Sans"/>
                <a:ea typeface="DM Sans"/>
                <a:cs typeface="DM Sans"/>
                <a:sym typeface="DM Sans"/>
              </a:rPr>
              <a:t>Wireframe y guidelines</a:t>
            </a:r>
            <a:endParaRPr b="1" sz="2500">
              <a:solidFill>
                <a:schemeClr val="dk1"/>
              </a:solidFill>
              <a:latin typeface="DM Sans"/>
              <a:ea typeface="DM Sans"/>
              <a:cs typeface="DM Sans"/>
              <a:sym typeface="DM Sans"/>
            </a:endParaRPr>
          </a:p>
        </p:txBody>
      </p:sp>
      <p:sp>
        <p:nvSpPr>
          <p:cNvPr id="843" name="Google Shape;843;p150"/>
          <p:cNvSpPr/>
          <p:nvPr/>
        </p:nvSpPr>
        <p:spPr>
          <a:xfrm>
            <a:off x="2369525" y="495850"/>
            <a:ext cx="1943100" cy="310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844" name="Google Shape;844;p150"/>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845" name="Google Shape;845;p150"/>
          <p:cNvSpPr/>
          <p:nvPr/>
        </p:nvSpPr>
        <p:spPr>
          <a:xfrm>
            <a:off x="4408750" y="495850"/>
            <a:ext cx="1943100" cy="310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a:t>
            </a:r>
            <a:r>
              <a:rPr lang="es-419" sz="1350">
                <a:latin typeface="DM Sans"/>
                <a:ea typeface="DM Sans"/>
                <a:cs typeface="DM Sans"/>
                <a:sym typeface="DM Sans"/>
              </a:rPr>
              <a:t>2.ª</a:t>
            </a:r>
            <a:r>
              <a:rPr lang="es-419" sz="1350">
                <a:solidFill>
                  <a:srgbClr val="000000"/>
                </a:solidFill>
                <a:latin typeface="DM Sans"/>
                <a:ea typeface="DM Sans"/>
                <a:cs typeface="DM Sans"/>
                <a:sym typeface="DM Sans"/>
              </a:rPr>
              <a:t> Pre-entrega</a:t>
            </a:r>
            <a:r>
              <a:rPr lang="es-419" sz="1350">
                <a:latin typeface="DM Sans"/>
                <a:ea typeface="DM Sans"/>
                <a:cs typeface="DM Sans"/>
                <a:sym typeface="DM Sans"/>
              </a:rPr>
              <a:t>*</a:t>
            </a:r>
            <a:endParaRPr>
              <a:latin typeface="DM Sans"/>
              <a:ea typeface="DM Sans"/>
              <a:cs typeface="DM Sans"/>
              <a:sym typeface="DM Sans"/>
            </a:endParaRPr>
          </a:p>
        </p:txBody>
      </p:sp>
      <p:pic>
        <p:nvPicPr>
          <p:cNvPr id="846" name="Google Shape;846;p150" title="ícono de proyecto final"/>
          <p:cNvPicPr preferRelativeResize="0"/>
          <p:nvPr/>
        </p:nvPicPr>
        <p:blipFill>
          <a:blip r:embed="rId6">
            <a:alphaModFix/>
          </a:blip>
          <a:stretch>
            <a:fillRect/>
          </a:stretch>
        </p:blipFill>
        <p:spPr>
          <a:xfrm>
            <a:off x="4491475" y="516963"/>
            <a:ext cx="268525" cy="268550"/>
          </a:xfrm>
          <a:prstGeom prst="rect">
            <a:avLst/>
          </a:prstGeom>
          <a:noFill/>
          <a:ln>
            <a:noFill/>
          </a:ln>
        </p:spPr>
      </p:pic>
      <p:sp>
        <p:nvSpPr>
          <p:cNvPr id="847" name="Google Shape;847;p150"/>
          <p:cNvSpPr txBox="1"/>
          <p:nvPr/>
        </p:nvSpPr>
        <p:spPr>
          <a:xfrm>
            <a:off x="469201" y="4692275"/>
            <a:ext cx="43539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highlight>
                  <a:srgbClr val="EAFF6A"/>
                </a:highlight>
                <a:latin typeface="DM Sans"/>
                <a:ea typeface="DM Sans"/>
                <a:cs typeface="DM Sans"/>
                <a:sym typeface="DM Sans"/>
              </a:rPr>
              <a:t>*Este ejercicio es fundamental para las pre-entregas del PF</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pic>
        <p:nvPicPr>
          <p:cNvPr id="852" name="Google Shape;852;p151"/>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853" name="Google Shape;853;p151"/>
          <p:cNvSpPr/>
          <p:nvPr/>
        </p:nvSpPr>
        <p:spPr>
          <a:xfrm>
            <a:off x="469200" y="495850"/>
            <a:ext cx="1804200" cy="310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10.ª PRÁCTICA</a:t>
            </a:r>
            <a:endParaRPr>
              <a:latin typeface="DM Sans"/>
              <a:ea typeface="DM Sans"/>
              <a:cs typeface="DM Sans"/>
              <a:sym typeface="DM Sans"/>
            </a:endParaRPr>
          </a:p>
        </p:txBody>
      </p:sp>
      <p:pic>
        <p:nvPicPr>
          <p:cNvPr id="854" name="Google Shape;854;p151"/>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855" name="Google Shape;855;p151"/>
          <p:cNvSpPr/>
          <p:nvPr/>
        </p:nvSpPr>
        <p:spPr>
          <a:xfrm flipH="1" rot="10800000">
            <a:off x="469200" y="859000"/>
            <a:ext cx="8205600" cy="11700"/>
          </a:xfrm>
          <a:prstGeom prst="rect">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6" name="Google Shape;856;p151"/>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857" name="Google Shape;857;p151"/>
          <p:cNvSpPr txBox="1"/>
          <p:nvPr/>
        </p:nvSpPr>
        <p:spPr>
          <a:xfrm>
            <a:off x="469200" y="1525175"/>
            <a:ext cx="3843300" cy="1839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None/>
            </a:pPr>
            <a:r>
              <a:rPr b="1" lang="es-419" sz="1250">
                <a:latin typeface="DM Sans"/>
                <a:ea typeface="DM Sans"/>
                <a:cs typeface="DM Sans"/>
                <a:sym typeface="DM Sans"/>
              </a:rPr>
              <a:t>Consigna</a:t>
            </a:r>
            <a:endParaRPr b="1" sz="1250">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Iterar el prototipo ajustando el diseño del wireframe a las guías de estilo del sistema operativo.</a:t>
            </a:r>
            <a:endParaRPr sz="1250">
              <a:solidFill>
                <a:schemeClr val="dk1"/>
              </a:solidFill>
              <a:latin typeface="DM Sans"/>
              <a:ea typeface="DM Sans"/>
              <a:cs typeface="DM Sans"/>
              <a:sym typeface="DM Sans"/>
            </a:endParaRPr>
          </a:p>
          <a:p>
            <a:pPr indent="-307975" lvl="0" marL="457200" rtl="0" algn="l">
              <a:lnSpc>
                <a:spcPct val="115000"/>
              </a:lnSpc>
              <a:spcBef>
                <a:spcPts val="1000"/>
              </a:spcBef>
              <a:spcAft>
                <a:spcPts val="0"/>
              </a:spcAft>
              <a:buClr>
                <a:srgbClr val="EA90FF"/>
              </a:buClr>
              <a:buSzPts val="1250"/>
              <a:buFont typeface="DM Sans"/>
              <a:buChar char="✓"/>
            </a:pPr>
            <a:r>
              <a:rPr lang="es-419" sz="1250">
                <a:solidFill>
                  <a:schemeClr val="dk1"/>
                </a:solidFill>
                <a:latin typeface="DM Sans"/>
                <a:ea typeface="DM Sans"/>
                <a:cs typeface="DM Sans"/>
                <a:sym typeface="DM Sans"/>
              </a:rPr>
              <a:t>Ten en cuenta los siguientes aspectos:</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1. Herramienta sugerida: </a:t>
            </a:r>
            <a:r>
              <a:rPr b="1" lang="es-419" sz="1250">
                <a:solidFill>
                  <a:schemeClr val="dk1"/>
                </a:solidFill>
                <a:latin typeface="DM Sans"/>
                <a:ea typeface="DM Sans"/>
                <a:cs typeface="DM Sans"/>
                <a:sym typeface="DM Sans"/>
              </a:rPr>
              <a:t>Figma/Adobe XD</a:t>
            </a:r>
            <a:endParaRPr sz="1250">
              <a:solidFill>
                <a:schemeClr val="dk1"/>
              </a:solidFill>
              <a:latin typeface="DM Sans"/>
              <a:ea typeface="DM Sans"/>
              <a:cs typeface="DM Sans"/>
              <a:sym typeface="DM Sans"/>
            </a:endParaRPr>
          </a:p>
        </p:txBody>
      </p:sp>
      <p:sp>
        <p:nvSpPr>
          <p:cNvPr id="858" name="Google Shape;858;p151" title="2."/>
          <p:cNvSpPr txBox="1"/>
          <p:nvPr/>
        </p:nvSpPr>
        <p:spPr>
          <a:xfrm>
            <a:off x="4312625" y="1525175"/>
            <a:ext cx="4353900" cy="231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s-419" sz="1250">
                <a:solidFill>
                  <a:schemeClr val="dk1"/>
                </a:solidFill>
                <a:latin typeface="DM Sans"/>
                <a:ea typeface="DM Sans"/>
                <a:cs typeface="DM Sans"/>
                <a:sym typeface="DM Sans"/>
              </a:rPr>
              <a:t>Fidelidad del Prototipo:</a:t>
            </a:r>
            <a:endParaRPr b="1"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1100"/>
              <a:buFont typeface="Arial"/>
              <a:buNone/>
            </a:pPr>
            <a:r>
              <a:rPr lang="es-419" sz="1250">
                <a:solidFill>
                  <a:schemeClr val="dk1"/>
                </a:solidFill>
                <a:latin typeface="DM Sans"/>
                <a:ea typeface="DM Sans"/>
                <a:cs typeface="DM Sans"/>
                <a:sym typeface="DM Sans"/>
              </a:rPr>
              <a:t>1. Media/Alta de Contenido: Seguir incorporando contenidos reales al prototipo.</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1100"/>
              <a:buFont typeface="Arial"/>
              <a:buNone/>
            </a:pPr>
            <a:r>
              <a:rPr lang="es-419" sz="1250">
                <a:solidFill>
                  <a:schemeClr val="dk1"/>
                </a:solidFill>
                <a:latin typeface="DM Sans"/>
                <a:ea typeface="DM Sans"/>
                <a:cs typeface="DM Sans"/>
                <a:sym typeface="DM Sans"/>
              </a:rPr>
              <a:t>2. Media/Alta Visual: Con la definición de Guidelines el prototipo comienza a tener más definición visual y, por lo tanto, aumenta la fidelidad. </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3. Media de Funcionalidad: Se mantiene igual que la instancia anterior.</a:t>
            </a:r>
            <a:endParaRPr sz="1250">
              <a:solidFill>
                <a:schemeClr val="dk1"/>
              </a:solidFill>
              <a:latin typeface="DM Sans"/>
              <a:ea typeface="DM Sans"/>
              <a:cs typeface="DM Sans"/>
              <a:sym typeface="DM Sans"/>
            </a:endParaRPr>
          </a:p>
        </p:txBody>
      </p:sp>
      <p:sp>
        <p:nvSpPr>
          <p:cNvPr id="859" name="Google Shape;859;p151"/>
          <p:cNvSpPr txBox="1"/>
          <p:nvPr/>
        </p:nvSpPr>
        <p:spPr>
          <a:xfrm>
            <a:off x="805713" y="1077850"/>
            <a:ext cx="7167300" cy="53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500">
                <a:solidFill>
                  <a:schemeClr val="dk1"/>
                </a:solidFill>
                <a:latin typeface="DM Sans"/>
                <a:ea typeface="DM Sans"/>
                <a:cs typeface="DM Sans"/>
                <a:sym typeface="DM Sans"/>
              </a:rPr>
              <a:t>Wireframes y guidelines</a:t>
            </a:r>
            <a:endParaRPr b="1" sz="2500">
              <a:solidFill>
                <a:schemeClr val="dk1"/>
              </a:solidFill>
              <a:latin typeface="DM Sans"/>
              <a:ea typeface="DM Sans"/>
              <a:cs typeface="DM Sans"/>
              <a:sym typeface="DM Sans"/>
            </a:endParaRPr>
          </a:p>
        </p:txBody>
      </p:sp>
      <p:sp>
        <p:nvSpPr>
          <p:cNvPr id="860" name="Google Shape;860;p151"/>
          <p:cNvSpPr/>
          <p:nvPr/>
        </p:nvSpPr>
        <p:spPr>
          <a:xfrm>
            <a:off x="2369525" y="495850"/>
            <a:ext cx="1943100" cy="310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861" name="Google Shape;861;p151"/>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862" name="Google Shape;862;p151"/>
          <p:cNvSpPr/>
          <p:nvPr/>
        </p:nvSpPr>
        <p:spPr>
          <a:xfrm>
            <a:off x="4408750" y="495850"/>
            <a:ext cx="1943100" cy="310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a:t>
            </a:r>
            <a:r>
              <a:rPr lang="es-419" sz="1350">
                <a:latin typeface="DM Sans"/>
                <a:ea typeface="DM Sans"/>
                <a:cs typeface="DM Sans"/>
                <a:sym typeface="DM Sans"/>
              </a:rPr>
              <a:t>2.ª</a:t>
            </a:r>
            <a:r>
              <a:rPr lang="es-419" sz="1350">
                <a:solidFill>
                  <a:srgbClr val="000000"/>
                </a:solidFill>
                <a:latin typeface="DM Sans"/>
                <a:ea typeface="DM Sans"/>
                <a:cs typeface="DM Sans"/>
                <a:sym typeface="DM Sans"/>
              </a:rPr>
              <a:t> Pre-entrega</a:t>
            </a:r>
            <a:r>
              <a:rPr lang="es-419" sz="1350">
                <a:latin typeface="DM Sans"/>
                <a:ea typeface="DM Sans"/>
                <a:cs typeface="DM Sans"/>
                <a:sym typeface="DM Sans"/>
              </a:rPr>
              <a:t>*</a:t>
            </a:r>
            <a:endParaRPr>
              <a:latin typeface="DM Sans"/>
              <a:ea typeface="DM Sans"/>
              <a:cs typeface="DM Sans"/>
              <a:sym typeface="DM Sans"/>
            </a:endParaRPr>
          </a:p>
        </p:txBody>
      </p:sp>
      <p:pic>
        <p:nvPicPr>
          <p:cNvPr id="863" name="Google Shape;863;p151" title="ícono de proyecto final"/>
          <p:cNvPicPr preferRelativeResize="0"/>
          <p:nvPr/>
        </p:nvPicPr>
        <p:blipFill>
          <a:blip r:embed="rId6">
            <a:alphaModFix/>
          </a:blip>
          <a:stretch>
            <a:fillRect/>
          </a:stretch>
        </p:blipFill>
        <p:spPr>
          <a:xfrm>
            <a:off x="4491475" y="516963"/>
            <a:ext cx="268525" cy="268550"/>
          </a:xfrm>
          <a:prstGeom prst="rect">
            <a:avLst/>
          </a:prstGeom>
          <a:noFill/>
          <a:ln>
            <a:noFill/>
          </a:ln>
        </p:spPr>
      </p:pic>
      <p:sp>
        <p:nvSpPr>
          <p:cNvPr id="864" name="Google Shape;864;p151"/>
          <p:cNvSpPr txBox="1"/>
          <p:nvPr/>
        </p:nvSpPr>
        <p:spPr>
          <a:xfrm>
            <a:off x="469201" y="4692275"/>
            <a:ext cx="43539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highlight>
                  <a:srgbClr val="EAFF6A"/>
                </a:highlight>
                <a:latin typeface="DM Sans"/>
                <a:ea typeface="DM Sans"/>
                <a:cs typeface="DM Sans"/>
                <a:sym typeface="DM Sans"/>
              </a:rPr>
              <a:t>*Este ejercicio es fundamental para las pre-entregas del PF</a:t>
            </a:r>
            <a:endParaRPr sz="1150">
              <a:solidFill>
                <a:srgbClr val="83AEFB"/>
              </a:solidFill>
              <a:highlight>
                <a:srgbClr val="EAFF6A"/>
              </a:highlight>
              <a:latin typeface="DM Sans"/>
              <a:ea typeface="DM Sans"/>
              <a:cs typeface="DM Sans"/>
              <a:sym typeface="DM Sans"/>
            </a:endParaRPr>
          </a:p>
        </p:txBody>
      </p:sp>
      <p:sp>
        <p:nvSpPr>
          <p:cNvPr id="865" name="Google Shape;865;p151"/>
          <p:cNvSpPr txBox="1"/>
          <p:nvPr/>
        </p:nvSpPr>
        <p:spPr>
          <a:xfrm>
            <a:off x="4312488" y="4018950"/>
            <a:ext cx="40644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solidFill>
                  <a:srgbClr val="000000"/>
                </a:solidFill>
                <a:highlight>
                  <a:srgbClr val="EAFF6A"/>
                </a:highlight>
                <a:latin typeface="DM Sans"/>
                <a:ea typeface="DM Sans"/>
                <a:cs typeface="DM Sans"/>
                <a:sym typeface="DM Sans"/>
              </a:rPr>
              <a:t>Podrás encontrar un ejemplo en l</a:t>
            </a:r>
            <a:r>
              <a:rPr lang="es-419" sz="1150">
                <a:highlight>
                  <a:srgbClr val="EAFF6A"/>
                </a:highlight>
                <a:latin typeface="DM Sans"/>
                <a:ea typeface="DM Sans"/>
                <a:cs typeface="DM Sans"/>
                <a:sym typeface="DM Sans"/>
              </a:rPr>
              <a:t>a</a:t>
            </a:r>
            <a:r>
              <a:rPr lang="es-419" sz="1150">
                <a:solidFill>
                  <a:srgbClr val="000000"/>
                </a:solidFill>
                <a:highlight>
                  <a:srgbClr val="EAFF6A"/>
                </a:highlight>
                <a:latin typeface="DM Sans"/>
                <a:ea typeface="DM Sans"/>
                <a:cs typeface="DM Sans"/>
                <a:sym typeface="DM Sans"/>
              </a:rPr>
              <a:t> </a:t>
            </a:r>
            <a:r>
              <a:rPr lang="es-419" sz="1150" u="sng">
                <a:solidFill>
                  <a:schemeClr val="hlink"/>
                </a:solidFill>
                <a:highlight>
                  <a:srgbClr val="EAFF6A"/>
                </a:highlight>
                <a:latin typeface="DM Sans"/>
                <a:ea typeface="DM Sans"/>
                <a:cs typeface="DM Sans"/>
                <a:sym typeface="DM Sans"/>
                <a:hlinkClick r:id="rId7"/>
              </a:rPr>
              <a:t>carpeta de clase.</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152"/>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Prototipo funcional &amp; métricas UX</a:t>
            </a:r>
            <a:endParaRPr b="1" sz="4000">
              <a:solidFill>
                <a:schemeClr val="dk1"/>
              </a:solidFill>
              <a:latin typeface="DM Sans"/>
              <a:ea typeface="DM Sans"/>
              <a:cs typeface="DM Sans"/>
              <a:sym typeface="DM Sans"/>
            </a:endParaRPr>
          </a:p>
        </p:txBody>
      </p:sp>
      <p:sp>
        <p:nvSpPr>
          <p:cNvPr id="871" name="Google Shape;871;p152"/>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dk1"/>
                </a:solidFill>
                <a:latin typeface="DM Sans"/>
                <a:ea typeface="DM Sans"/>
                <a:cs typeface="DM Sans"/>
                <a:sym typeface="DM Sans"/>
              </a:rPr>
              <a:t>CLASE 14</a:t>
            </a:r>
            <a:endParaRPr sz="1600">
              <a:solidFill>
                <a:schemeClr val="dk1"/>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grpSp>
        <p:nvGrpSpPr>
          <p:cNvPr id="876" name="Google Shape;876;p153"/>
          <p:cNvGrpSpPr/>
          <p:nvPr/>
        </p:nvGrpSpPr>
        <p:grpSpPr>
          <a:xfrm>
            <a:off x="4202558" y="994173"/>
            <a:ext cx="738900" cy="738900"/>
            <a:chOff x="3137108" y="2467173"/>
            <a:chExt cx="738900" cy="738900"/>
          </a:xfrm>
        </p:grpSpPr>
        <p:sp>
          <p:nvSpPr>
            <p:cNvPr id="877" name="Google Shape;877;p153"/>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8" name="Google Shape;878;p153"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879" name="Google Shape;879;p153"/>
          <p:cNvSpPr txBox="1"/>
          <p:nvPr/>
        </p:nvSpPr>
        <p:spPr>
          <a:xfrm>
            <a:off x="1461300" y="19252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Prototipo funcional</a:t>
            </a:r>
            <a:endParaRPr b="1" sz="4000">
              <a:solidFill>
                <a:schemeClr val="dk1"/>
              </a:solidFill>
              <a:highlight>
                <a:srgbClr val="EAFF6A"/>
              </a:highlight>
              <a:latin typeface="DM Sans"/>
              <a:ea typeface="DM Sans"/>
              <a:cs typeface="DM Sans"/>
              <a:sym typeface="DM Sans"/>
            </a:endParaRPr>
          </a:p>
        </p:txBody>
      </p:sp>
      <p:sp>
        <p:nvSpPr>
          <p:cNvPr id="880" name="Google Shape;880;p153"/>
          <p:cNvSpPr txBox="1"/>
          <p:nvPr/>
        </p:nvSpPr>
        <p:spPr>
          <a:xfrm>
            <a:off x="987300" y="3173988"/>
            <a:ext cx="71694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A partir de todos los wireframes diseñados, comenzar a construir un Prototipo funcional que responda al caso de uso y userflow planteado.</a:t>
            </a:r>
            <a:endParaRPr sz="2000">
              <a:solidFill>
                <a:srgbClr val="999999"/>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pic>
        <p:nvPicPr>
          <p:cNvPr id="885" name="Google Shape;885;p154"/>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886" name="Google Shape;886;p154"/>
          <p:cNvSpPr/>
          <p:nvPr/>
        </p:nvSpPr>
        <p:spPr>
          <a:xfrm>
            <a:off x="469200" y="495850"/>
            <a:ext cx="1804200" cy="310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11.ª PRÁCTICA</a:t>
            </a:r>
            <a:endParaRPr>
              <a:latin typeface="DM Sans"/>
              <a:ea typeface="DM Sans"/>
              <a:cs typeface="DM Sans"/>
              <a:sym typeface="DM Sans"/>
            </a:endParaRPr>
          </a:p>
        </p:txBody>
      </p:sp>
      <p:pic>
        <p:nvPicPr>
          <p:cNvPr id="887" name="Google Shape;887;p154"/>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888" name="Google Shape;888;p154"/>
          <p:cNvSpPr/>
          <p:nvPr/>
        </p:nvSpPr>
        <p:spPr>
          <a:xfrm flipH="1" rot="10800000">
            <a:off x="469200" y="859000"/>
            <a:ext cx="8205600" cy="11700"/>
          </a:xfrm>
          <a:prstGeom prst="rect">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9" name="Google Shape;889;p154"/>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890" name="Google Shape;890;p154"/>
          <p:cNvSpPr txBox="1"/>
          <p:nvPr/>
        </p:nvSpPr>
        <p:spPr>
          <a:xfrm>
            <a:off x="469200" y="1525175"/>
            <a:ext cx="3978000" cy="2766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None/>
            </a:pPr>
            <a:r>
              <a:rPr b="1" lang="es-419" sz="1200">
                <a:latin typeface="DM Sans"/>
                <a:ea typeface="DM Sans"/>
                <a:cs typeface="DM Sans"/>
                <a:sym typeface="DM Sans"/>
              </a:rPr>
              <a:t>Consigna</a:t>
            </a:r>
            <a:endParaRPr b="1" sz="1200">
              <a:latin typeface="DM Sans"/>
              <a:ea typeface="DM Sans"/>
              <a:cs typeface="DM Sans"/>
              <a:sym typeface="DM Sans"/>
            </a:endParaRPr>
          </a:p>
          <a:p>
            <a:pPr indent="0" lvl="0" marL="0" rtl="0" algn="l">
              <a:lnSpc>
                <a:spcPct val="115000"/>
              </a:lnSpc>
              <a:spcBef>
                <a:spcPts val="1000"/>
              </a:spcBef>
              <a:spcAft>
                <a:spcPts val="0"/>
              </a:spcAft>
              <a:buNone/>
            </a:pPr>
            <a:r>
              <a:rPr lang="es-419" sz="1200">
                <a:solidFill>
                  <a:schemeClr val="dk1"/>
                </a:solidFill>
                <a:latin typeface="DM Sans"/>
                <a:ea typeface="DM Sans"/>
                <a:cs typeface="DM Sans"/>
                <a:sym typeface="DM Sans"/>
              </a:rPr>
              <a:t>A partir de todos los wireframes diseñados, comenzar a construir un Prototipo funcional qué responda al caso de uso y userflow planteado. Tener presente las tres instancias (Disparador - Acción - Destino).</a:t>
            </a:r>
            <a:endParaRPr sz="1200">
              <a:solidFill>
                <a:srgbClr val="83AEFB"/>
              </a:solidFill>
              <a:latin typeface="DM Sans"/>
              <a:ea typeface="DM Sans"/>
              <a:cs typeface="DM Sans"/>
              <a:sym typeface="DM Sans"/>
            </a:endParaRPr>
          </a:p>
          <a:p>
            <a:pPr indent="-304800" lvl="0" marL="457200" rtl="0" algn="l">
              <a:lnSpc>
                <a:spcPct val="115000"/>
              </a:lnSpc>
              <a:spcBef>
                <a:spcPts val="1000"/>
              </a:spcBef>
              <a:spcAft>
                <a:spcPts val="0"/>
              </a:spcAft>
              <a:buClr>
                <a:srgbClr val="EA90FF"/>
              </a:buClr>
              <a:buSzPts val="1200"/>
              <a:buFont typeface="DM Sans"/>
              <a:buChar char="✓"/>
            </a:pPr>
            <a:r>
              <a:rPr lang="es-419" sz="1200">
                <a:solidFill>
                  <a:schemeClr val="dk1"/>
                </a:solidFill>
                <a:latin typeface="DM Sans"/>
                <a:ea typeface="DM Sans"/>
                <a:cs typeface="DM Sans"/>
                <a:sym typeface="DM Sans"/>
              </a:rPr>
              <a:t>Ten en cuenta los siguientes aspectos:</a:t>
            </a:r>
            <a:endParaRPr sz="120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00">
                <a:solidFill>
                  <a:schemeClr val="dk1"/>
                </a:solidFill>
                <a:latin typeface="DM Sans"/>
                <a:ea typeface="DM Sans"/>
                <a:cs typeface="DM Sans"/>
                <a:sym typeface="DM Sans"/>
              </a:rPr>
              <a:t>1. Herramienta sugerida: </a:t>
            </a:r>
            <a:r>
              <a:rPr b="1" lang="es-419" sz="1200">
                <a:solidFill>
                  <a:schemeClr val="dk1"/>
                </a:solidFill>
                <a:latin typeface="DM Sans"/>
                <a:ea typeface="DM Sans"/>
                <a:cs typeface="DM Sans"/>
                <a:sym typeface="DM Sans"/>
              </a:rPr>
              <a:t>Figma/Adobe XD</a:t>
            </a:r>
            <a:endParaRPr b="1" sz="120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00">
                <a:solidFill>
                  <a:schemeClr val="dk1"/>
                </a:solidFill>
                <a:latin typeface="DM Sans"/>
                <a:ea typeface="DM Sans"/>
                <a:cs typeface="DM Sans"/>
                <a:sym typeface="DM Sans"/>
              </a:rPr>
              <a:t>2. En esta primera instancia se desarrollarán las pantallas principales con sus lógicas en la navegación, para así lograr la navegabilidad en las pantallas.</a:t>
            </a:r>
            <a:endParaRPr sz="1200">
              <a:solidFill>
                <a:schemeClr val="dk1"/>
              </a:solidFill>
              <a:latin typeface="DM Sans"/>
              <a:ea typeface="DM Sans"/>
              <a:cs typeface="DM Sans"/>
              <a:sym typeface="DM Sans"/>
            </a:endParaRPr>
          </a:p>
        </p:txBody>
      </p:sp>
      <p:sp>
        <p:nvSpPr>
          <p:cNvPr id="891" name="Google Shape;891;p154" title="2."/>
          <p:cNvSpPr txBox="1"/>
          <p:nvPr/>
        </p:nvSpPr>
        <p:spPr>
          <a:xfrm>
            <a:off x="4408750" y="1525175"/>
            <a:ext cx="4257900" cy="296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Clr>
                <a:schemeClr val="dk1"/>
              </a:buClr>
              <a:buSzPts val="1100"/>
              <a:buFont typeface="Arial"/>
              <a:buNone/>
            </a:pPr>
            <a:r>
              <a:rPr lang="es-419" sz="1200">
                <a:solidFill>
                  <a:schemeClr val="dk1"/>
                </a:solidFill>
                <a:latin typeface="DM Sans"/>
                <a:ea typeface="DM Sans"/>
                <a:cs typeface="DM Sans"/>
                <a:sym typeface="DM Sans"/>
              </a:rPr>
              <a:t>3. Lograr cierta navegabilidad, un “camino feliz” qué atienda a las necesidades qué se plantearon durante la etapa de confección de Userflow.</a:t>
            </a:r>
            <a:endParaRPr sz="120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1100"/>
              <a:buFont typeface="Arial"/>
              <a:buNone/>
            </a:pPr>
            <a:r>
              <a:rPr lang="es-419" sz="1200">
                <a:solidFill>
                  <a:schemeClr val="dk1"/>
                </a:solidFill>
                <a:latin typeface="DM Sans"/>
                <a:ea typeface="DM Sans"/>
                <a:cs typeface="DM Sans"/>
                <a:sym typeface="DM Sans"/>
              </a:rPr>
              <a:t>4. Fidelidad del Prototipo:</a:t>
            </a:r>
            <a:endParaRPr sz="1200">
              <a:solidFill>
                <a:schemeClr val="dk1"/>
              </a:solidFill>
              <a:latin typeface="DM Sans"/>
              <a:ea typeface="DM Sans"/>
              <a:cs typeface="DM Sans"/>
              <a:sym typeface="DM Sans"/>
            </a:endParaRPr>
          </a:p>
          <a:p>
            <a:pPr indent="-304800" lvl="0" marL="457200" rtl="0" algn="l">
              <a:lnSpc>
                <a:spcPct val="115000"/>
              </a:lnSpc>
              <a:spcBef>
                <a:spcPts val="100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Media de Contenido: Comenzar a incorporar textos reales a los párrafos de texto, cards, entre otros. </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Media Visual: Con la incorporación de los patrones de diseño, el Prototipo aumenta su fidelidad visual.</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Baja/Media de Funcionalidad: Se incorpora el concepto de la estructura disparador-acción-destino, dotando a Prototipo de mayor funcionalidad.</a:t>
            </a:r>
            <a:endParaRPr sz="1200">
              <a:solidFill>
                <a:schemeClr val="dk1"/>
              </a:solidFill>
              <a:latin typeface="DM Sans"/>
              <a:ea typeface="DM Sans"/>
              <a:cs typeface="DM Sans"/>
              <a:sym typeface="DM Sans"/>
            </a:endParaRPr>
          </a:p>
        </p:txBody>
      </p:sp>
      <p:sp>
        <p:nvSpPr>
          <p:cNvPr id="892" name="Google Shape;892;p154"/>
          <p:cNvSpPr txBox="1"/>
          <p:nvPr/>
        </p:nvSpPr>
        <p:spPr>
          <a:xfrm>
            <a:off x="805713" y="1077850"/>
            <a:ext cx="7167300" cy="53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500">
                <a:solidFill>
                  <a:schemeClr val="dk1"/>
                </a:solidFill>
                <a:latin typeface="DM Sans"/>
                <a:ea typeface="DM Sans"/>
                <a:cs typeface="DM Sans"/>
                <a:sym typeface="DM Sans"/>
              </a:rPr>
              <a:t>Prototipo funcional</a:t>
            </a:r>
            <a:endParaRPr b="1" sz="2500">
              <a:solidFill>
                <a:schemeClr val="dk1"/>
              </a:solidFill>
              <a:latin typeface="DM Sans"/>
              <a:ea typeface="DM Sans"/>
              <a:cs typeface="DM Sans"/>
              <a:sym typeface="DM Sans"/>
            </a:endParaRPr>
          </a:p>
        </p:txBody>
      </p:sp>
      <p:sp>
        <p:nvSpPr>
          <p:cNvPr id="893" name="Google Shape;893;p154"/>
          <p:cNvSpPr/>
          <p:nvPr/>
        </p:nvSpPr>
        <p:spPr>
          <a:xfrm>
            <a:off x="2369525" y="495850"/>
            <a:ext cx="1943100" cy="310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894" name="Google Shape;894;p154"/>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895" name="Google Shape;895;p154"/>
          <p:cNvSpPr/>
          <p:nvPr/>
        </p:nvSpPr>
        <p:spPr>
          <a:xfrm>
            <a:off x="4408750" y="495850"/>
            <a:ext cx="1943100" cy="310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a:t>
            </a:r>
            <a:r>
              <a:rPr lang="es-419" sz="1350">
                <a:latin typeface="DM Sans"/>
                <a:ea typeface="DM Sans"/>
                <a:cs typeface="DM Sans"/>
                <a:sym typeface="DM Sans"/>
              </a:rPr>
              <a:t>2</a:t>
            </a:r>
            <a:r>
              <a:rPr lang="es-419" sz="1350">
                <a:latin typeface="DM Sans"/>
                <a:ea typeface="DM Sans"/>
                <a:cs typeface="DM Sans"/>
                <a:sym typeface="DM Sans"/>
              </a:rPr>
              <a:t>.ª</a:t>
            </a:r>
            <a:r>
              <a:rPr lang="es-419" sz="1350">
                <a:solidFill>
                  <a:srgbClr val="000000"/>
                </a:solidFill>
                <a:latin typeface="DM Sans"/>
                <a:ea typeface="DM Sans"/>
                <a:cs typeface="DM Sans"/>
                <a:sym typeface="DM Sans"/>
              </a:rPr>
              <a:t> Pre-entrega</a:t>
            </a:r>
            <a:r>
              <a:rPr lang="es-419" sz="1350">
                <a:latin typeface="DM Sans"/>
                <a:ea typeface="DM Sans"/>
                <a:cs typeface="DM Sans"/>
                <a:sym typeface="DM Sans"/>
              </a:rPr>
              <a:t>*</a:t>
            </a:r>
            <a:endParaRPr>
              <a:latin typeface="DM Sans"/>
              <a:ea typeface="DM Sans"/>
              <a:cs typeface="DM Sans"/>
              <a:sym typeface="DM Sans"/>
            </a:endParaRPr>
          </a:p>
        </p:txBody>
      </p:sp>
      <p:pic>
        <p:nvPicPr>
          <p:cNvPr id="896" name="Google Shape;896;p154" title="ícono de proyecto final"/>
          <p:cNvPicPr preferRelativeResize="0"/>
          <p:nvPr/>
        </p:nvPicPr>
        <p:blipFill>
          <a:blip r:embed="rId6">
            <a:alphaModFix/>
          </a:blip>
          <a:stretch>
            <a:fillRect/>
          </a:stretch>
        </p:blipFill>
        <p:spPr>
          <a:xfrm>
            <a:off x="4491475" y="516963"/>
            <a:ext cx="268525" cy="268550"/>
          </a:xfrm>
          <a:prstGeom prst="rect">
            <a:avLst/>
          </a:prstGeom>
          <a:noFill/>
          <a:ln>
            <a:noFill/>
          </a:ln>
        </p:spPr>
      </p:pic>
      <p:sp>
        <p:nvSpPr>
          <p:cNvPr id="897" name="Google Shape;897;p154"/>
          <p:cNvSpPr txBox="1"/>
          <p:nvPr/>
        </p:nvSpPr>
        <p:spPr>
          <a:xfrm>
            <a:off x="469201" y="4692275"/>
            <a:ext cx="43539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highlight>
                  <a:srgbClr val="EAFF6A"/>
                </a:highlight>
                <a:latin typeface="DM Sans"/>
                <a:ea typeface="DM Sans"/>
                <a:cs typeface="DM Sans"/>
                <a:sym typeface="DM Sans"/>
              </a:rPr>
              <a:t>*Este ejercicio es fundamental para las pre-entregas del PF</a:t>
            </a:r>
            <a:endParaRPr sz="1150">
              <a:solidFill>
                <a:srgbClr val="83AEFB"/>
              </a:solidFill>
              <a:highlight>
                <a:srgbClr val="EAFF6A"/>
              </a:highlight>
              <a:latin typeface="DM Sans"/>
              <a:ea typeface="DM Sans"/>
              <a:cs typeface="DM Sans"/>
              <a:sym typeface="DM Sans"/>
            </a:endParaRPr>
          </a:p>
        </p:txBody>
      </p:sp>
      <p:sp>
        <p:nvSpPr>
          <p:cNvPr id="898" name="Google Shape;898;p154"/>
          <p:cNvSpPr txBox="1"/>
          <p:nvPr/>
        </p:nvSpPr>
        <p:spPr>
          <a:xfrm>
            <a:off x="613938" y="4228200"/>
            <a:ext cx="40644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solidFill>
                  <a:srgbClr val="000000"/>
                </a:solidFill>
                <a:highlight>
                  <a:srgbClr val="EAFF6A"/>
                </a:highlight>
                <a:latin typeface="DM Sans"/>
                <a:ea typeface="DM Sans"/>
                <a:cs typeface="DM Sans"/>
                <a:sym typeface="DM Sans"/>
              </a:rPr>
              <a:t>Podrás encontrar un ejemplo en l</a:t>
            </a:r>
            <a:r>
              <a:rPr lang="es-419" sz="1150">
                <a:highlight>
                  <a:srgbClr val="EAFF6A"/>
                </a:highlight>
                <a:latin typeface="DM Sans"/>
                <a:ea typeface="DM Sans"/>
                <a:cs typeface="DM Sans"/>
                <a:sym typeface="DM Sans"/>
              </a:rPr>
              <a:t>a</a:t>
            </a:r>
            <a:r>
              <a:rPr lang="es-419" sz="1150">
                <a:solidFill>
                  <a:srgbClr val="000000"/>
                </a:solidFill>
                <a:highlight>
                  <a:srgbClr val="EAFF6A"/>
                </a:highlight>
                <a:latin typeface="DM Sans"/>
                <a:ea typeface="DM Sans"/>
                <a:cs typeface="DM Sans"/>
                <a:sym typeface="DM Sans"/>
              </a:rPr>
              <a:t> </a:t>
            </a:r>
            <a:r>
              <a:rPr lang="es-419" sz="1150" u="sng">
                <a:solidFill>
                  <a:schemeClr val="hlink"/>
                </a:solidFill>
                <a:highlight>
                  <a:srgbClr val="EAFF6A"/>
                </a:highlight>
                <a:latin typeface="DM Sans"/>
                <a:ea typeface="DM Sans"/>
                <a:cs typeface="DM Sans"/>
                <a:sym typeface="DM Sans"/>
                <a:hlinkClick r:id="rId7"/>
              </a:rPr>
              <a:t>carpeta de clase.</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55"/>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Workshop: pruebas de usabilidad</a:t>
            </a:r>
            <a:endParaRPr b="1" sz="4000">
              <a:solidFill>
                <a:schemeClr val="dk1"/>
              </a:solidFill>
              <a:latin typeface="DM Sans"/>
              <a:ea typeface="DM Sans"/>
              <a:cs typeface="DM Sans"/>
              <a:sym typeface="DM Sans"/>
            </a:endParaRPr>
          </a:p>
        </p:txBody>
      </p:sp>
      <p:sp>
        <p:nvSpPr>
          <p:cNvPr id="904" name="Google Shape;904;p155"/>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dk1"/>
                </a:solidFill>
                <a:latin typeface="DM Sans"/>
                <a:ea typeface="DM Sans"/>
                <a:cs typeface="DM Sans"/>
                <a:sym typeface="DM Sans"/>
              </a:rPr>
              <a:t>CLASE 17</a:t>
            </a:r>
            <a:endParaRPr sz="1600">
              <a:solidFill>
                <a:schemeClr val="dk1"/>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grpSp>
        <p:nvGrpSpPr>
          <p:cNvPr id="909" name="Google Shape;909;p156"/>
          <p:cNvGrpSpPr/>
          <p:nvPr/>
        </p:nvGrpSpPr>
        <p:grpSpPr>
          <a:xfrm>
            <a:off x="4202558" y="994173"/>
            <a:ext cx="738900" cy="738900"/>
            <a:chOff x="3137108" y="2467173"/>
            <a:chExt cx="738900" cy="738900"/>
          </a:xfrm>
        </p:grpSpPr>
        <p:sp>
          <p:nvSpPr>
            <p:cNvPr id="910" name="Google Shape;910;p156"/>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1" name="Google Shape;911;p156"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912" name="Google Shape;912;p156"/>
          <p:cNvSpPr txBox="1"/>
          <p:nvPr/>
        </p:nvSpPr>
        <p:spPr>
          <a:xfrm>
            <a:off x="1461300" y="19252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Pruebas de usabilidad</a:t>
            </a:r>
            <a:endParaRPr b="1" sz="4000">
              <a:solidFill>
                <a:schemeClr val="dk1"/>
              </a:solidFill>
              <a:highlight>
                <a:srgbClr val="EAFF6A"/>
              </a:highlight>
              <a:latin typeface="DM Sans"/>
              <a:ea typeface="DM Sans"/>
              <a:cs typeface="DM Sans"/>
              <a:sym typeface="DM Sans"/>
            </a:endParaRPr>
          </a:p>
        </p:txBody>
      </p:sp>
      <p:sp>
        <p:nvSpPr>
          <p:cNvPr id="913" name="Google Shape;913;p156"/>
          <p:cNvSpPr txBox="1"/>
          <p:nvPr/>
        </p:nvSpPr>
        <p:spPr>
          <a:xfrm>
            <a:off x="987300" y="3173988"/>
            <a:ext cx="71694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A partir de las pruebas de usabilidad realizadas, completar un resumen ejecutivo con los resultados cualitativos (lo que funcionó, lo que no funcionó, recomendaciones).</a:t>
            </a:r>
            <a:endParaRPr sz="2000">
              <a:solidFill>
                <a:srgbClr val="999999"/>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112"/>
          <p:cNvSpPr txBox="1"/>
          <p:nvPr/>
        </p:nvSpPr>
        <p:spPr>
          <a:xfrm>
            <a:off x="930550" y="635925"/>
            <a:ext cx="4187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rgbClr val="000000"/>
                </a:solidFill>
                <a:latin typeface="DM Sans"/>
                <a:ea typeface="DM Sans"/>
                <a:cs typeface="DM Sans"/>
                <a:sym typeface="DM Sans"/>
              </a:rPr>
              <a:t>GRILLA DE </a:t>
            </a:r>
            <a:r>
              <a:rPr lang="es-419" sz="1600">
                <a:latin typeface="DM Sans"/>
                <a:ea typeface="DM Sans"/>
                <a:cs typeface="DM Sans"/>
                <a:sym typeface="DM Sans"/>
              </a:rPr>
              <a:t>PRÁCTICAS Y PRE-ENTREGAS</a:t>
            </a:r>
            <a:endParaRPr>
              <a:latin typeface="DM Sans"/>
              <a:ea typeface="DM Sans"/>
              <a:cs typeface="DM Sans"/>
              <a:sym typeface="DM Sans"/>
            </a:endParaRPr>
          </a:p>
        </p:txBody>
      </p:sp>
      <p:grpSp>
        <p:nvGrpSpPr>
          <p:cNvPr id="388" name="Google Shape;388;p112"/>
          <p:cNvGrpSpPr/>
          <p:nvPr/>
        </p:nvGrpSpPr>
        <p:grpSpPr>
          <a:xfrm>
            <a:off x="457343" y="635935"/>
            <a:ext cx="431074" cy="431074"/>
            <a:chOff x="7208351" y="2467173"/>
            <a:chExt cx="738900" cy="738900"/>
          </a:xfrm>
        </p:grpSpPr>
        <p:sp>
          <p:nvSpPr>
            <p:cNvPr id="389" name="Google Shape;389;p112"/>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0" name="Google Shape;390;p112"/>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391" name="Google Shape;391;p112"/>
          <p:cNvSpPr txBox="1"/>
          <p:nvPr/>
        </p:nvSpPr>
        <p:spPr>
          <a:xfrm>
            <a:off x="1254750" y="3577038"/>
            <a:ext cx="6634500" cy="1309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rgbClr val="EAFF6A"/>
              </a:buClr>
              <a:buSzPts val="1350"/>
              <a:buFont typeface="DM Sans"/>
              <a:buChar char="✓"/>
            </a:pPr>
            <a:r>
              <a:rPr lang="es-419" sz="1350">
                <a:solidFill>
                  <a:schemeClr val="dk1"/>
                </a:solidFill>
                <a:latin typeface="DM Sans"/>
                <a:ea typeface="DM Sans"/>
                <a:cs typeface="DM Sans"/>
                <a:sym typeface="DM Sans"/>
              </a:rPr>
              <a:t>Una vez finalizada la cursada, tendrás </a:t>
            </a:r>
            <a:r>
              <a:rPr b="1" lang="es-419" sz="1350">
                <a:solidFill>
                  <a:schemeClr val="dk1"/>
                </a:solidFill>
                <a:latin typeface="DM Sans"/>
                <a:ea typeface="DM Sans"/>
                <a:cs typeface="DM Sans"/>
                <a:sym typeface="DM Sans"/>
              </a:rPr>
              <a:t>1</a:t>
            </a:r>
            <a:r>
              <a:rPr b="1" lang="es-419" sz="1350">
                <a:solidFill>
                  <a:schemeClr val="dk1"/>
                </a:solidFill>
                <a:latin typeface="DM Sans"/>
                <a:ea typeface="DM Sans"/>
                <a:cs typeface="DM Sans"/>
                <a:sym typeface="DM Sans"/>
              </a:rPr>
              <a:t>0 días</a:t>
            </a:r>
            <a:r>
              <a:rPr lang="es-419" sz="1350">
                <a:solidFill>
                  <a:schemeClr val="dk1"/>
                </a:solidFill>
                <a:latin typeface="DM Sans"/>
                <a:ea typeface="DM Sans"/>
                <a:cs typeface="DM Sans"/>
                <a:sym typeface="DM Sans"/>
              </a:rPr>
              <a:t> para entregar tu </a:t>
            </a:r>
            <a:r>
              <a:rPr b="1" lang="es-419" sz="1350">
                <a:solidFill>
                  <a:schemeClr val="dk1"/>
                </a:solidFill>
                <a:latin typeface="DM Sans"/>
                <a:ea typeface="DM Sans"/>
                <a:cs typeface="DM Sans"/>
                <a:sym typeface="DM Sans"/>
              </a:rPr>
              <a:t>Proyecto final</a:t>
            </a:r>
            <a:r>
              <a:rPr lang="es-419"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i="1" lang="es-419" sz="1100">
                <a:solidFill>
                  <a:schemeClr val="dk1"/>
                </a:solidFill>
                <a:latin typeface="DM Sans"/>
                <a:ea typeface="DM Sans"/>
                <a:cs typeface="DM Sans"/>
                <a:sym typeface="DM Sans"/>
              </a:rPr>
              <a:t>*Ejercicios en clase fundamentales para el PF </a:t>
            </a:r>
            <a:endParaRPr i="1" sz="1100">
              <a:solidFill>
                <a:schemeClr val="dk1"/>
              </a:solidFill>
              <a:latin typeface="DM Sans"/>
              <a:ea typeface="DM Sans"/>
              <a:cs typeface="DM Sans"/>
              <a:sym typeface="DM Sans"/>
            </a:endParaRPr>
          </a:p>
        </p:txBody>
      </p:sp>
      <p:graphicFrame>
        <p:nvGraphicFramePr>
          <p:cNvPr id="392" name="Google Shape;392;p112"/>
          <p:cNvGraphicFramePr/>
          <p:nvPr/>
        </p:nvGraphicFramePr>
        <p:xfrm>
          <a:off x="64263" y="1850713"/>
          <a:ext cx="3000000" cy="3000000"/>
        </p:xfrm>
        <a:graphic>
          <a:graphicData uri="http://schemas.openxmlformats.org/drawingml/2006/table">
            <a:tbl>
              <a:tblPr>
                <a:noFill/>
                <a:tableStyleId>{64E57463-236C-4FE6-9C6C-CD7B15EF76E8}</a:tableStyleId>
              </a:tblPr>
              <a:tblGrid>
                <a:gridCol w="622950"/>
                <a:gridCol w="319150"/>
                <a:gridCol w="319150"/>
                <a:gridCol w="303000"/>
                <a:gridCol w="303000"/>
                <a:gridCol w="303000"/>
                <a:gridCol w="303000"/>
                <a:gridCol w="303000"/>
                <a:gridCol w="303000"/>
                <a:gridCol w="303000"/>
                <a:gridCol w="303000"/>
                <a:gridCol w="303000"/>
                <a:gridCol w="303000"/>
                <a:gridCol w="303000"/>
                <a:gridCol w="303000"/>
                <a:gridCol w="303000"/>
                <a:gridCol w="303000"/>
                <a:gridCol w="303000"/>
                <a:gridCol w="303000"/>
                <a:gridCol w="303000"/>
                <a:gridCol w="289275"/>
                <a:gridCol w="382850"/>
                <a:gridCol w="357750"/>
                <a:gridCol w="382850"/>
                <a:gridCol w="359425"/>
                <a:gridCol w="382850"/>
                <a:gridCol w="387975"/>
              </a:tblGrid>
              <a:tr h="212450">
                <a:tc>
                  <a:txBody>
                    <a:bodyPr/>
                    <a:lstStyle/>
                    <a:p>
                      <a:pPr indent="0" lvl="0" marL="0" rtl="0" algn="l">
                        <a:spcBef>
                          <a:spcPts val="0"/>
                        </a:spcBef>
                        <a:spcAft>
                          <a:spcPts val="0"/>
                        </a:spcAft>
                        <a:buNone/>
                      </a:pPr>
                      <a:r>
                        <a:rPr b="1" lang="es-419" sz="800">
                          <a:latin typeface="DM Sans"/>
                          <a:ea typeface="DM Sans"/>
                          <a:cs typeface="DM Sans"/>
                          <a:sym typeface="DM Sans"/>
                        </a:rPr>
                        <a:t>Clases</a:t>
                      </a:r>
                      <a:endParaRPr b="1" sz="8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800">
                          <a:latin typeface="DM Sans"/>
                          <a:ea typeface="DM Sans"/>
                          <a:cs typeface="DM Sans"/>
                          <a:sym typeface="DM Sans"/>
                        </a:rPr>
                        <a:t>0</a:t>
                      </a:r>
                      <a:endParaRPr b="1" sz="8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800">
                          <a:latin typeface="DM Sans"/>
                          <a:ea typeface="DM Sans"/>
                          <a:cs typeface="DM Sans"/>
                          <a:sym typeface="DM Sans"/>
                        </a:rPr>
                        <a:t>1</a:t>
                      </a:r>
                      <a:endParaRPr b="1" sz="8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800">
                          <a:latin typeface="DM Sans"/>
                          <a:ea typeface="DM Sans"/>
                          <a:cs typeface="DM Sans"/>
                          <a:sym typeface="DM Sans"/>
                        </a:rPr>
                        <a:t>2</a:t>
                      </a:r>
                      <a:endParaRPr b="1" sz="8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800">
                          <a:latin typeface="DM Sans"/>
                          <a:ea typeface="DM Sans"/>
                          <a:cs typeface="DM Sans"/>
                          <a:sym typeface="DM Sans"/>
                        </a:rPr>
                        <a:t>3</a:t>
                      </a:r>
                      <a:endParaRPr b="1" sz="8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800">
                          <a:latin typeface="DM Sans"/>
                          <a:ea typeface="DM Sans"/>
                          <a:cs typeface="DM Sans"/>
                          <a:sym typeface="DM Sans"/>
                        </a:rPr>
                        <a:t>4</a:t>
                      </a:r>
                      <a:endParaRPr b="1" sz="8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800">
                          <a:latin typeface="DM Sans"/>
                          <a:ea typeface="DM Sans"/>
                          <a:cs typeface="DM Sans"/>
                          <a:sym typeface="DM Sans"/>
                        </a:rPr>
                        <a:t>5</a:t>
                      </a:r>
                      <a:endParaRPr b="1" sz="8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800">
                          <a:latin typeface="DM Sans"/>
                          <a:ea typeface="DM Sans"/>
                          <a:cs typeface="DM Sans"/>
                          <a:sym typeface="DM Sans"/>
                        </a:rPr>
                        <a:t>6</a:t>
                      </a:r>
                      <a:endParaRPr b="1" sz="8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800">
                          <a:latin typeface="DM Sans"/>
                          <a:ea typeface="DM Sans"/>
                          <a:cs typeface="DM Sans"/>
                          <a:sym typeface="DM Sans"/>
                        </a:rPr>
                        <a:t>7</a:t>
                      </a:r>
                      <a:endParaRPr b="1" sz="8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800">
                          <a:latin typeface="DM Sans"/>
                          <a:ea typeface="DM Sans"/>
                          <a:cs typeface="DM Sans"/>
                          <a:sym typeface="DM Sans"/>
                        </a:rPr>
                        <a:t>8</a:t>
                      </a:r>
                      <a:endParaRPr b="1" sz="8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800">
                          <a:latin typeface="DM Sans"/>
                          <a:ea typeface="DM Sans"/>
                          <a:cs typeface="DM Sans"/>
                          <a:sym typeface="DM Sans"/>
                        </a:rPr>
                        <a:t>9</a:t>
                      </a:r>
                      <a:endParaRPr b="1" sz="8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800">
                          <a:latin typeface="DM Sans"/>
                          <a:ea typeface="DM Sans"/>
                          <a:cs typeface="DM Sans"/>
                          <a:sym typeface="DM Sans"/>
                        </a:rPr>
                        <a:t>10</a:t>
                      </a:r>
                      <a:endParaRPr b="1" sz="8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800">
                          <a:latin typeface="DM Sans"/>
                          <a:ea typeface="DM Sans"/>
                          <a:cs typeface="DM Sans"/>
                          <a:sym typeface="DM Sans"/>
                        </a:rPr>
                        <a:t>11</a:t>
                      </a:r>
                      <a:endParaRPr b="1" sz="8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800">
                          <a:latin typeface="DM Sans"/>
                          <a:ea typeface="DM Sans"/>
                          <a:cs typeface="DM Sans"/>
                          <a:sym typeface="DM Sans"/>
                        </a:rPr>
                        <a:t>12</a:t>
                      </a:r>
                      <a:endParaRPr b="1" sz="8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800">
                          <a:latin typeface="DM Sans"/>
                          <a:ea typeface="DM Sans"/>
                          <a:cs typeface="DM Sans"/>
                          <a:sym typeface="DM Sans"/>
                        </a:rPr>
                        <a:t>13</a:t>
                      </a:r>
                      <a:endParaRPr b="1" sz="8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800">
                          <a:latin typeface="DM Sans"/>
                          <a:ea typeface="DM Sans"/>
                          <a:cs typeface="DM Sans"/>
                          <a:sym typeface="DM Sans"/>
                        </a:rPr>
                        <a:t>14</a:t>
                      </a:r>
                      <a:endParaRPr b="1" sz="8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800">
                          <a:latin typeface="DM Sans"/>
                          <a:ea typeface="DM Sans"/>
                          <a:cs typeface="DM Sans"/>
                          <a:sym typeface="DM Sans"/>
                        </a:rPr>
                        <a:t>15</a:t>
                      </a:r>
                      <a:endParaRPr b="1" sz="8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800">
                          <a:latin typeface="DM Sans"/>
                          <a:ea typeface="DM Sans"/>
                          <a:cs typeface="DM Sans"/>
                          <a:sym typeface="DM Sans"/>
                        </a:rPr>
                        <a:t>16</a:t>
                      </a:r>
                      <a:endParaRPr b="1" sz="8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800">
                          <a:latin typeface="DM Sans"/>
                          <a:ea typeface="DM Sans"/>
                          <a:cs typeface="DM Sans"/>
                          <a:sym typeface="DM Sans"/>
                        </a:rPr>
                        <a:t>17</a:t>
                      </a:r>
                      <a:endParaRPr b="1" sz="8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800">
                          <a:latin typeface="DM Sans"/>
                          <a:ea typeface="DM Sans"/>
                          <a:cs typeface="DM Sans"/>
                          <a:sym typeface="DM Sans"/>
                        </a:rPr>
                        <a:t>18</a:t>
                      </a:r>
                      <a:endParaRPr b="1" sz="8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800">
                          <a:latin typeface="DM Sans"/>
                          <a:ea typeface="DM Sans"/>
                          <a:cs typeface="DM Sans"/>
                          <a:sym typeface="DM Sans"/>
                        </a:rPr>
                        <a:t>19</a:t>
                      </a:r>
                      <a:endParaRPr b="1" sz="8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800">
                          <a:latin typeface="DM Sans"/>
                          <a:ea typeface="DM Sans"/>
                          <a:cs typeface="DM Sans"/>
                          <a:sym typeface="DM Sans"/>
                        </a:rPr>
                        <a:t>20</a:t>
                      </a:r>
                      <a:endParaRPr b="1" sz="8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800">
                          <a:latin typeface="DM Sans"/>
                          <a:ea typeface="DM Sans"/>
                          <a:cs typeface="DM Sans"/>
                          <a:sym typeface="DM Sans"/>
                        </a:rPr>
                        <a:t>21</a:t>
                      </a:r>
                      <a:endParaRPr b="1" sz="8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800">
                          <a:latin typeface="DM Sans"/>
                          <a:ea typeface="DM Sans"/>
                          <a:cs typeface="DM Sans"/>
                          <a:sym typeface="DM Sans"/>
                        </a:rPr>
                        <a:t>22</a:t>
                      </a:r>
                      <a:endParaRPr b="1" sz="8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800">
                          <a:latin typeface="DM Sans"/>
                          <a:ea typeface="DM Sans"/>
                          <a:cs typeface="DM Sans"/>
                          <a:sym typeface="DM Sans"/>
                        </a:rPr>
                        <a:t>23</a:t>
                      </a:r>
                      <a:endParaRPr b="1" sz="8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800">
                          <a:latin typeface="DM Sans"/>
                          <a:ea typeface="DM Sans"/>
                          <a:cs typeface="DM Sans"/>
                          <a:sym typeface="DM Sans"/>
                        </a:rPr>
                        <a:t>24</a:t>
                      </a:r>
                      <a:endParaRPr b="1" sz="8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rtl="0" algn="ctr">
                        <a:spcBef>
                          <a:spcPts val="0"/>
                        </a:spcBef>
                        <a:spcAft>
                          <a:spcPts val="0"/>
                        </a:spcAft>
                        <a:buNone/>
                      </a:pPr>
                      <a:r>
                        <a:rPr b="1" lang="es-419" sz="800">
                          <a:latin typeface="DM Sans"/>
                          <a:ea typeface="DM Sans"/>
                          <a:cs typeface="DM Sans"/>
                          <a:sym typeface="DM Sans"/>
                        </a:rPr>
                        <a:t>25</a:t>
                      </a:r>
                      <a:endParaRPr b="1" sz="8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r>
              <a:tr h="212450">
                <a:tc>
                  <a:txBody>
                    <a:bodyPr/>
                    <a:lstStyle/>
                    <a:p>
                      <a:pPr indent="0" lvl="0" marL="0" rtl="0" algn="l">
                        <a:spcBef>
                          <a:spcPts val="0"/>
                        </a:spcBef>
                        <a:spcAft>
                          <a:spcPts val="0"/>
                        </a:spcAft>
                        <a:buNone/>
                      </a:pPr>
                      <a:r>
                        <a:rPr b="1" lang="es-419" sz="700">
                          <a:latin typeface="DM Sans"/>
                          <a:ea typeface="DM Sans"/>
                          <a:cs typeface="DM Sans"/>
                          <a:sym typeface="DM Sans"/>
                        </a:rPr>
                        <a:t>Actividades</a:t>
                      </a:r>
                      <a:endParaRPr b="1" sz="7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8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8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8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8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8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8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8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8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8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8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8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8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8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8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8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8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8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8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8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8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8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2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r>
              <a:tr h="212450">
                <a:tc>
                  <a:txBody>
                    <a:bodyPr/>
                    <a:lstStyle/>
                    <a:p>
                      <a:pPr indent="0" lvl="0" marL="0" rtl="0" algn="l">
                        <a:spcBef>
                          <a:spcPts val="0"/>
                        </a:spcBef>
                        <a:spcAft>
                          <a:spcPts val="0"/>
                        </a:spcAft>
                        <a:buNone/>
                      </a:pPr>
                      <a:r>
                        <a:rPr b="1" lang="es-419" sz="800">
                          <a:latin typeface="DM Sans"/>
                          <a:ea typeface="DM Sans"/>
                          <a:cs typeface="DM Sans"/>
                          <a:sym typeface="DM Sans"/>
                        </a:rPr>
                        <a:t>PF</a:t>
                      </a:r>
                      <a:endParaRPr b="1" sz="8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Clr>
                          <a:schemeClr val="dk1"/>
                        </a:buClr>
                        <a:buSzPts val="1100"/>
                        <a:buFont typeface="Arial"/>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Clr>
                          <a:schemeClr val="dk1"/>
                        </a:buClr>
                        <a:buSzPts val="1100"/>
                        <a:buFont typeface="Arial"/>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Clr>
                          <a:schemeClr val="dk1"/>
                        </a:buClr>
                        <a:buSzPts val="1100"/>
                        <a:buFont typeface="Arial"/>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r>
              <a:tr h="212450">
                <a:tc>
                  <a:txBody>
                    <a:bodyPr/>
                    <a:lstStyle/>
                    <a:p>
                      <a:pPr indent="0" lvl="0" marL="0" rtl="0" algn="l">
                        <a:spcBef>
                          <a:spcPts val="0"/>
                        </a:spcBef>
                        <a:spcAft>
                          <a:spcPts val="0"/>
                        </a:spcAft>
                        <a:buNone/>
                      </a:pPr>
                      <a:r>
                        <a:rPr b="1" lang="es-419" sz="800">
                          <a:latin typeface="DM Sans"/>
                          <a:ea typeface="DM Sans"/>
                          <a:cs typeface="DM Sans"/>
                          <a:sym typeface="DM Sans"/>
                        </a:rPr>
                        <a:t>En vivo*</a:t>
                      </a:r>
                      <a:endParaRPr b="1" sz="800">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sz="1000"/>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FEFEF"/>
                    </a:solidFill>
                  </a:tcPr>
                </a:tc>
              </a:tr>
            </a:tbl>
          </a:graphicData>
        </a:graphic>
      </p:graphicFrame>
      <p:pic>
        <p:nvPicPr>
          <p:cNvPr id="393" name="Google Shape;393;p112" title="ícono de proyecto final"/>
          <p:cNvPicPr preferRelativeResize="0"/>
          <p:nvPr/>
        </p:nvPicPr>
        <p:blipFill>
          <a:blip r:embed="rId3">
            <a:alphaModFix/>
          </a:blip>
          <a:stretch>
            <a:fillRect/>
          </a:stretch>
        </p:blipFill>
        <p:spPr>
          <a:xfrm>
            <a:off x="3143513" y="2648863"/>
            <a:ext cx="268525" cy="268550"/>
          </a:xfrm>
          <a:prstGeom prst="rect">
            <a:avLst/>
          </a:prstGeom>
          <a:noFill/>
          <a:ln>
            <a:noFill/>
          </a:ln>
        </p:spPr>
      </p:pic>
      <p:pic>
        <p:nvPicPr>
          <p:cNvPr id="394" name="Google Shape;394;p112" title="ícono de proyecto final"/>
          <p:cNvPicPr preferRelativeResize="0"/>
          <p:nvPr/>
        </p:nvPicPr>
        <p:blipFill>
          <a:blip r:embed="rId3">
            <a:alphaModFix/>
          </a:blip>
          <a:stretch>
            <a:fillRect/>
          </a:stretch>
        </p:blipFill>
        <p:spPr>
          <a:xfrm>
            <a:off x="5264525" y="2638663"/>
            <a:ext cx="268525" cy="268550"/>
          </a:xfrm>
          <a:prstGeom prst="rect">
            <a:avLst/>
          </a:prstGeom>
          <a:noFill/>
          <a:ln>
            <a:noFill/>
          </a:ln>
        </p:spPr>
      </p:pic>
      <p:pic>
        <p:nvPicPr>
          <p:cNvPr id="395" name="Google Shape;395;p112" title="ícono de proyecto final"/>
          <p:cNvPicPr preferRelativeResize="0"/>
          <p:nvPr/>
        </p:nvPicPr>
        <p:blipFill>
          <a:blip r:embed="rId3">
            <a:alphaModFix/>
          </a:blip>
          <a:stretch>
            <a:fillRect/>
          </a:stretch>
        </p:blipFill>
        <p:spPr>
          <a:xfrm>
            <a:off x="7186400" y="2648863"/>
            <a:ext cx="268525" cy="268550"/>
          </a:xfrm>
          <a:prstGeom prst="rect">
            <a:avLst/>
          </a:prstGeom>
          <a:noFill/>
          <a:ln>
            <a:noFill/>
          </a:ln>
        </p:spPr>
      </p:pic>
      <p:pic>
        <p:nvPicPr>
          <p:cNvPr id="396" name="Google Shape;396;p112" title="ícono de proyecto final"/>
          <p:cNvPicPr preferRelativeResize="0"/>
          <p:nvPr/>
        </p:nvPicPr>
        <p:blipFill>
          <a:blip r:embed="rId3">
            <a:alphaModFix/>
          </a:blip>
          <a:stretch>
            <a:fillRect/>
          </a:stretch>
        </p:blipFill>
        <p:spPr>
          <a:xfrm>
            <a:off x="8684088" y="2648863"/>
            <a:ext cx="268525" cy="268550"/>
          </a:xfrm>
          <a:prstGeom prst="rect">
            <a:avLst/>
          </a:prstGeom>
          <a:noFill/>
          <a:ln>
            <a:noFill/>
          </a:ln>
        </p:spPr>
      </p:pic>
      <p:pic>
        <p:nvPicPr>
          <p:cNvPr id="397" name="Google Shape;397;p112"/>
          <p:cNvPicPr preferRelativeResize="0"/>
          <p:nvPr/>
        </p:nvPicPr>
        <p:blipFill>
          <a:blip r:embed="rId4">
            <a:alphaModFix/>
          </a:blip>
          <a:stretch>
            <a:fillRect/>
          </a:stretch>
        </p:blipFill>
        <p:spPr>
          <a:xfrm>
            <a:off x="1380311" y="2307910"/>
            <a:ext cx="182807" cy="182809"/>
          </a:xfrm>
          <a:prstGeom prst="rect">
            <a:avLst/>
          </a:prstGeom>
          <a:noFill/>
          <a:ln>
            <a:noFill/>
          </a:ln>
        </p:spPr>
      </p:pic>
      <p:pic>
        <p:nvPicPr>
          <p:cNvPr id="398" name="Google Shape;398;p112"/>
          <p:cNvPicPr preferRelativeResize="0"/>
          <p:nvPr/>
        </p:nvPicPr>
        <p:blipFill>
          <a:blip r:embed="rId4">
            <a:alphaModFix/>
          </a:blip>
          <a:stretch>
            <a:fillRect/>
          </a:stretch>
        </p:blipFill>
        <p:spPr>
          <a:xfrm>
            <a:off x="2289486" y="2307910"/>
            <a:ext cx="182806" cy="182809"/>
          </a:xfrm>
          <a:prstGeom prst="rect">
            <a:avLst/>
          </a:prstGeom>
          <a:noFill/>
          <a:ln>
            <a:noFill/>
          </a:ln>
        </p:spPr>
      </p:pic>
      <p:pic>
        <p:nvPicPr>
          <p:cNvPr id="399" name="Google Shape;399;p112"/>
          <p:cNvPicPr preferRelativeResize="0"/>
          <p:nvPr/>
        </p:nvPicPr>
        <p:blipFill>
          <a:blip r:embed="rId4">
            <a:alphaModFix/>
          </a:blip>
          <a:stretch>
            <a:fillRect/>
          </a:stretch>
        </p:blipFill>
        <p:spPr>
          <a:xfrm>
            <a:off x="2894011" y="2307910"/>
            <a:ext cx="182806" cy="182809"/>
          </a:xfrm>
          <a:prstGeom prst="rect">
            <a:avLst/>
          </a:prstGeom>
          <a:noFill/>
          <a:ln>
            <a:noFill/>
          </a:ln>
        </p:spPr>
      </p:pic>
      <p:pic>
        <p:nvPicPr>
          <p:cNvPr id="400" name="Google Shape;400;p112"/>
          <p:cNvPicPr preferRelativeResize="0"/>
          <p:nvPr/>
        </p:nvPicPr>
        <p:blipFill>
          <a:blip r:embed="rId4">
            <a:alphaModFix/>
          </a:blip>
          <a:stretch>
            <a:fillRect/>
          </a:stretch>
        </p:blipFill>
        <p:spPr>
          <a:xfrm>
            <a:off x="2569973" y="2307910"/>
            <a:ext cx="182806" cy="182809"/>
          </a:xfrm>
          <a:prstGeom prst="rect">
            <a:avLst/>
          </a:prstGeom>
          <a:noFill/>
          <a:ln>
            <a:noFill/>
          </a:ln>
        </p:spPr>
      </p:pic>
      <p:pic>
        <p:nvPicPr>
          <p:cNvPr id="401" name="Google Shape;401;p112"/>
          <p:cNvPicPr preferRelativeResize="0"/>
          <p:nvPr/>
        </p:nvPicPr>
        <p:blipFill>
          <a:blip r:embed="rId4">
            <a:alphaModFix/>
          </a:blip>
          <a:stretch>
            <a:fillRect/>
          </a:stretch>
        </p:blipFill>
        <p:spPr>
          <a:xfrm>
            <a:off x="3498536" y="2307910"/>
            <a:ext cx="182807" cy="182809"/>
          </a:xfrm>
          <a:prstGeom prst="rect">
            <a:avLst/>
          </a:prstGeom>
          <a:noFill/>
          <a:ln>
            <a:noFill/>
          </a:ln>
        </p:spPr>
      </p:pic>
      <p:pic>
        <p:nvPicPr>
          <p:cNvPr id="402" name="Google Shape;402;p112"/>
          <p:cNvPicPr preferRelativeResize="0"/>
          <p:nvPr/>
        </p:nvPicPr>
        <p:blipFill>
          <a:blip r:embed="rId4">
            <a:alphaModFix/>
          </a:blip>
          <a:stretch>
            <a:fillRect/>
          </a:stretch>
        </p:blipFill>
        <p:spPr>
          <a:xfrm>
            <a:off x="5038236" y="2307910"/>
            <a:ext cx="182807" cy="182809"/>
          </a:xfrm>
          <a:prstGeom prst="rect">
            <a:avLst/>
          </a:prstGeom>
          <a:noFill/>
          <a:ln>
            <a:noFill/>
          </a:ln>
        </p:spPr>
      </p:pic>
      <p:pic>
        <p:nvPicPr>
          <p:cNvPr id="403" name="Google Shape;403;p112"/>
          <p:cNvPicPr preferRelativeResize="0"/>
          <p:nvPr/>
        </p:nvPicPr>
        <p:blipFill>
          <a:blip r:embed="rId4">
            <a:alphaModFix/>
          </a:blip>
          <a:stretch>
            <a:fillRect/>
          </a:stretch>
        </p:blipFill>
        <p:spPr>
          <a:xfrm>
            <a:off x="4707586" y="2307910"/>
            <a:ext cx="182807" cy="182809"/>
          </a:xfrm>
          <a:prstGeom prst="rect">
            <a:avLst/>
          </a:prstGeom>
          <a:noFill/>
          <a:ln>
            <a:noFill/>
          </a:ln>
        </p:spPr>
      </p:pic>
      <p:pic>
        <p:nvPicPr>
          <p:cNvPr id="404" name="Google Shape;404;p112"/>
          <p:cNvPicPr preferRelativeResize="0"/>
          <p:nvPr/>
        </p:nvPicPr>
        <p:blipFill>
          <a:blip r:embed="rId4">
            <a:alphaModFix/>
          </a:blip>
          <a:stretch>
            <a:fillRect/>
          </a:stretch>
        </p:blipFill>
        <p:spPr>
          <a:xfrm>
            <a:off x="6228461" y="2307910"/>
            <a:ext cx="182807" cy="182809"/>
          </a:xfrm>
          <a:prstGeom prst="rect">
            <a:avLst/>
          </a:prstGeom>
          <a:noFill/>
          <a:ln>
            <a:noFill/>
          </a:ln>
        </p:spPr>
      </p:pic>
      <p:sp>
        <p:nvSpPr>
          <p:cNvPr id="405" name="Google Shape;405;p112"/>
          <p:cNvSpPr/>
          <p:nvPr/>
        </p:nvSpPr>
        <p:spPr>
          <a:xfrm>
            <a:off x="8617200" y="2567600"/>
            <a:ext cx="402300" cy="410700"/>
          </a:xfrm>
          <a:prstGeom prst="rect">
            <a:avLst/>
          </a:prstGeom>
          <a:noFill/>
          <a:ln cap="flat" cmpd="sng" w="2857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6" name="Google Shape;406;p112"/>
          <p:cNvPicPr preferRelativeResize="0"/>
          <p:nvPr/>
        </p:nvPicPr>
        <p:blipFill>
          <a:blip r:embed="rId4">
            <a:alphaModFix/>
          </a:blip>
          <a:stretch>
            <a:fillRect/>
          </a:stretch>
        </p:blipFill>
        <p:spPr>
          <a:xfrm>
            <a:off x="7976711" y="2307910"/>
            <a:ext cx="182807" cy="182809"/>
          </a:xfrm>
          <a:prstGeom prst="rect">
            <a:avLst/>
          </a:prstGeom>
          <a:noFill/>
          <a:ln>
            <a:noFill/>
          </a:ln>
        </p:spPr>
      </p:pic>
      <p:pic>
        <p:nvPicPr>
          <p:cNvPr id="407" name="Google Shape;407;p112" title="ícono de actividad en clase"/>
          <p:cNvPicPr preferRelativeResize="0"/>
          <p:nvPr/>
        </p:nvPicPr>
        <p:blipFill>
          <a:blip r:embed="rId5">
            <a:alphaModFix/>
          </a:blip>
          <a:stretch>
            <a:fillRect/>
          </a:stretch>
        </p:blipFill>
        <p:spPr>
          <a:xfrm>
            <a:off x="5932050" y="3071050"/>
            <a:ext cx="201200" cy="201200"/>
          </a:xfrm>
          <a:prstGeom prst="rect">
            <a:avLst/>
          </a:prstGeom>
          <a:noFill/>
          <a:ln>
            <a:noFill/>
          </a:ln>
        </p:spPr>
      </p:pic>
      <p:pic>
        <p:nvPicPr>
          <p:cNvPr id="408" name="Google Shape;408;p112" title="ícono de actividad en clase"/>
          <p:cNvPicPr preferRelativeResize="0"/>
          <p:nvPr/>
        </p:nvPicPr>
        <p:blipFill>
          <a:blip r:embed="rId5">
            <a:alphaModFix/>
          </a:blip>
          <a:stretch>
            <a:fillRect/>
          </a:stretch>
        </p:blipFill>
        <p:spPr>
          <a:xfrm>
            <a:off x="3177188" y="3071050"/>
            <a:ext cx="201200" cy="201200"/>
          </a:xfrm>
          <a:prstGeom prst="rect">
            <a:avLst/>
          </a:prstGeom>
          <a:noFill/>
          <a:ln>
            <a:noFill/>
          </a:ln>
        </p:spPr>
      </p:pic>
      <p:pic>
        <p:nvPicPr>
          <p:cNvPr id="409" name="Google Shape;409;p112" title="ícono de actividad en clase"/>
          <p:cNvPicPr preferRelativeResize="0"/>
          <p:nvPr/>
        </p:nvPicPr>
        <p:blipFill>
          <a:blip r:embed="rId5">
            <a:alphaModFix/>
          </a:blip>
          <a:stretch>
            <a:fillRect/>
          </a:stretch>
        </p:blipFill>
        <p:spPr>
          <a:xfrm>
            <a:off x="6219263" y="3071050"/>
            <a:ext cx="201200" cy="201200"/>
          </a:xfrm>
          <a:prstGeom prst="rect">
            <a:avLst/>
          </a:prstGeom>
          <a:noFill/>
          <a:ln>
            <a:noFill/>
          </a:ln>
        </p:spPr>
      </p:pic>
      <p:pic>
        <p:nvPicPr>
          <p:cNvPr id="410" name="Google Shape;410;p112" title="ícono de actividad en clase"/>
          <p:cNvPicPr preferRelativeResize="0"/>
          <p:nvPr/>
        </p:nvPicPr>
        <p:blipFill>
          <a:blip r:embed="rId5">
            <a:alphaModFix/>
          </a:blip>
          <a:stretch>
            <a:fillRect/>
          </a:stretch>
        </p:blipFill>
        <p:spPr>
          <a:xfrm>
            <a:off x="1975913" y="3071050"/>
            <a:ext cx="201200" cy="201200"/>
          </a:xfrm>
          <a:prstGeom prst="rect">
            <a:avLst/>
          </a:prstGeom>
          <a:noFill/>
          <a:ln>
            <a:noFill/>
          </a:ln>
        </p:spPr>
      </p:pic>
      <p:pic>
        <p:nvPicPr>
          <p:cNvPr id="411" name="Google Shape;411;p112" title="ícono de actividad en clase"/>
          <p:cNvPicPr preferRelativeResize="0"/>
          <p:nvPr/>
        </p:nvPicPr>
        <p:blipFill>
          <a:blip r:embed="rId5">
            <a:alphaModFix/>
          </a:blip>
          <a:stretch>
            <a:fillRect/>
          </a:stretch>
        </p:blipFill>
        <p:spPr>
          <a:xfrm>
            <a:off x="7967500" y="3071050"/>
            <a:ext cx="201200" cy="2012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pic>
        <p:nvPicPr>
          <p:cNvPr id="918" name="Google Shape;918;p157"/>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919" name="Google Shape;919;p157"/>
          <p:cNvSpPr/>
          <p:nvPr/>
        </p:nvSpPr>
        <p:spPr>
          <a:xfrm>
            <a:off x="469200" y="495850"/>
            <a:ext cx="1804200" cy="310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12.ª PRÁCTICA</a:t>
            </a:r>
            <a:endParaRPr>
              <a:latin typeface="DM Sans"/>
              <a:ea typeface="DM Sans"/>
              <a:cs typeface="DM Sans"/>
              <a:sym typeface="DM Sans"/>
            </a:endParaRPr>
          </a:p>
        </p:txBody>
      </p:sp>
      <p:pic>
        <p:nvPicPr>
          <p:cNvPr id="920" name="Google Shape;920;p157"/>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921" name="Google Shape;921;p157"/>
          <p:cNvSpPr/>
          <p:nvPr/>
        </p:nvSpPr>
        <p:spPr>
          <a:xfrm flipH="1" rot="10800000">
            <a:off x="469200" y="859000"/>
            <a:ext cx="8205600" cy="11700"/>
          </a:xfrm>
          <a:prstGeom prst="rect">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2" name="Google Shape;922;p157"/>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923" name="Google Shape;923;p157"/>
          <p:cNvSpPr txBox="1"/>
          <p:nvPr/>
        </p:nvSpPr>
        <p:spPr>
          <a:xfrm>
            <a:off x="469200" y="1525175"/>
            <a:ext cx="3843300" cy="3063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None/>
            </a:pPr>
            <a:r>
              <a:rPr b="1" lang="es-419" sz="1200">
                <a:latin typeface="DM Sans"/>
                <a:ea typeface="DM Sans"/>
                <a:cs typeface="DM Sans"/>
                <a:sym typeface="DM Sans"/>
              </a:rPr>
              <a:t>Consigna</a:t>
            </a:r>
            <a:endParaRPr b="1" sz="1200">
              <a:latin typeface="DM Sans"/>
              <a:ea typeface="DM Sans"/>
              <a:cs typeface="DM Sans"/>
              <a:sym typeface="DM Sans"/>
            </a:endParaRPr>
          </a:p>
          <a:p>
            <a:pPr indent="0" lvl="0" marL="0" rtl="0" algn="l">
              <a:lnSpc>
                <a:spcPct val="115000"/>
              </a:lnSpc>
              <a:spcBef>
                <a:spcPts val="1000"/>
              </a:spcBef>
              <a:spcAft>
                <a:spcPts val="0"/>
              </a:spcAft>
              <a:buNone/>
            </a:pPr>
            <a:r>
              <a:rPr lang="es-419" sz="1200">
                <a:solidFill>
                  <a:schemeClr val="dk1"/>
                </a:solidFill>
                <a:latin typeface="DM Sans"/>
                <a:ea typeface="DM Sans"/>
                <a:cs typeface="DM Sans"/>
                <a:sym typeface="DM Sans"/>
              </a:rPr>
              <a:t>A partir de las pruebas de usabilidad, completar el resumen ejecutivo. Se deben presentar los datos cuantitativos de las métricas de eficiencia, eficacia y satisfacción para validar lo que funcionó, lo que no funcionó y las recomendaciones. Tener por lo menos 5 pruebas realizadas.</a:t>
            </a:r>
            <a:endParaRPr sz="1200">
              <a:solidFill>
                <a:schemeClr val="dk1"/>
              </a:solidFill>
              <a:latin typeface="DM Sans"/>
              <a:ea typeface="DM Sans"/>
              <a:cs typeface="DM Sans"/>
              <a:sym typeface="DM Sans"/>
            </a:endParaRPr>
          </a:p>
          <a:p>
            <a:pPr indent="-304800" lvl="0" marL="457200" rtl="0" algn="l">
              <a:lnSpc>
                <a:spcPct val="115000"/>
              </a:lnSpc>
              <a:spcBef>
                <a:spcPts val="1000"/>
              </a:spcBef>
              <a:spcAft>
                <a:spcPts val="0"/>
              </a:spcAft>
              <a:buClr>
                <a:srgbClr val="EA90FF"/>
              </a:buClr>
              <a:buSzPts val="1200"/>
              <a:buFont typeface="DM Sans"/>
              <a:buChar char="✓"/>
            </a:pPr>
            <a:r>
              <a:rPr lang="es-419" sz="1200">
                <a:solidFill>
                  <a:schemeClr val="dk1"/>
                </a:solidFill>
                <a:latin typeface="DM Sans"/>
                <a:ea typeface="DM Sans"/>
                <a:cs typeface="DM Sans"/>
                <a:sym typeface="DM Sans"/>
              </a:rPr>
              <a:t>Ten en cuenta los siguientes aspectos:</a:t>
            </a:r>
            <a:endParaRPr sz="120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00">
                <a:solidFill>
                  <a:schemeClr val="dk1"/>
                </a:solidFill>
                <a:latin typeface="DM Sans"/>
                <a:ea typeface="DM Sans"/>
                <a:cs typeface="DM Sans"/>
                <a:sym typeface="DM Sans"/>
              </a:rPr>
              <a:t>1. </a:t>
            </a:r>
            <a:r>
              <a:rPr lang="es-419" sz="1200">
                <a:solidFill>
                  <a:schemeClr val="dk1"/>
                </a:solidFill>
                <a:latin typeface="DM Sans"/>
                <a:ea typeface="DM Sans"/>
                <a:cs typeface="DM Sans"/>
                <a:sym typeface="DM Sans"/>
              </a:rPr>
              <a:t>Enviar a los usuarios, al menos uno de los formularios de métricas de satisfacción (CES o NPS). Puedes usar typeform o google form para el envío de los formularios.</a:t>
            </a:r>
            <a:endParaRPr sz="1200">
              <a:solidFill>
                <a:schemeClr val="dk1"/>
              </a:solidFill>
              <a:latin typeface="DM Sans"/>
              <a:ea typeface="DM Sans"/>
              <a:cs typeface="DM Sans"/>
              <a:sym typeface="DM Sans"/>
            </a:endParaRPr>
          </a:p>
        </p:txBody>
      </p:sp>
      <p:sp>
        <p:nvSpPr>
          <p:cNvPr id="924" name="Google Shape;924;p157" title="2."/>
          <p:cNvSpPr txBox="1"/>
          <p:nvPr/>
        </p:nvSpPr>
        <p:spPr>
          <a:xfrm>
            <a:off x="4312625" y="1525175"/>
            <a:ext cx="4353900" cy="31749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000"/>
              </a:spcBef>
              <a:spcAft>
                <a:spcPts val="0"/>
              </a:spcAft>
              <a:buClr>
                <a:schemeClr val="dk1"/>
              </a:buClr>
              <a:buSzPts val="1200"/>
              <a:buFont typeface="DM Sans"/>
              <a:buAutoNum type="arabicPeriod" startAt="2"/>
            </a:pPr>
            <a:r>
              <a:rPr lang="es-419" sz="1200">
                <a:solidFill>
                  <a:schemeClr val="dk1"/>
                </a:solidFill>
                <a:latin typeface="DM Sans"/>
                <a:ea typeface="DM Sans"/>
                <a:cs typeface="DM Sans"/>
                <a:sym typeface="DM Sans"/>
              </a:rPr>
              <a:t>Las pruebas de usabilidad de observación son pruebas cualitativas. Se aconseja complementar con métricas resultantes de esas pruebas de observación. El dato numérico no sirve por sí solo.</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Font typeface="DM Sans"/>
              <a:buAutoNum type="arabicPeriod" startAt="2"/>
            </a:pPr>
            <a:r>
              <a:rPr lang="es-419" sz="1200">
                <a:solidFill>
                  <a:schemeClr val="dk1"/>
                </a:solidFill>
                <a:latin typeface="DM Sans"/>
                <a:ea typeface="DM Sans"/>
                <a:cs typeface="DM Sans"/>
                <a:sym typeface="DM Sans"/>
              </a:rPr>
              <a:t>Se puede incluir un anexo con las planillas de registro.</a:t>
            </a:r>
            <a:endParaRPr sz="120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b="1" lang="es-419" sz="1200">
                <a:solidFill>
                  <a:schemeClr val="dk1"/>
                </a:solidFill>
                <a:latin typeface="DM Sans"/>
                <a:ea typeface="DM Sans"/>
                <a:cs typeface="DM Sans"/>
                <a:sym typeface="DM Sans"/>
              </a:rPr>
              <a:t>Recomendaciones:</a:t>
            </a:r>
            <a:endParaRPr b="1" sz="1200">
              <a:solidFill>
                <a:schemeClr val="dk1"/>
              </a:solidFill>
              <a:latin typeface="DM Sans"/>
              <a:ea typeface="DM Sans"/>
              <a:cs typeface="DM Sans"/>
              <a:sym typeface="DM Sans"/>
            </a:endParaRPr>
          </a:p>
          <a:p>
            <a:pPr indent="-304800" lvl="0" marL="457200" rtl="0" algn="l">
              <a:lnSpc>
                <a:spcPct val="115000"/>
              </a:lnSpc>
              <a:spcBef>
                <a:spcPts val="100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A la hora de realizar la actividad es recomendable que tomes el rol de moderador y grabes el video.</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Luego mira el vídeo, asume el rol de observador y completa la “planilla de registro”</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Font typeface="DM Sans"/>
              <a:buAutoNum type="alphaLcParenR"/>
            </a:pPr>
            <a:r>
              <a:rPr lang="es-419" sz="1200">
                <a:solidFill>
                  <a:schemeClr val="dk1"/>
                </a:solidFill>
                <a:latin typeface="DM Sans"/>
                <a:ea typeface="DM Sans"/>
                <a:cs typeface="DM Sans"/>
                <a:sym typeface="DM Sans"/>
              </a:rPr>
              <a:t>No olvides enviar métricas de satisfacción a los usuarios</a:t>
            </a:r>
            <a:endParaRPr sz="1200">
              <a:solidFill>
                <a:schemeClr val="dk1"/>
              </a:solidFill>
              <a:latin typeface="DM Sans"/>
              <a:ea typeface="DM Sans"/>
              <a:cs typeface="DM Sans"/>
              <a:sym typeface="DM Sans"/>
            </a:endParaRPr>
          </a:p>
        </p:txBody>
      </p:sp>
      <p:sp>
        <p:nvSpPr>
          <p:cNvPr id="925" name="Google Shape;925;p157"/>
          <p:cNvSpPr txBox="1"/>
          <p:nvPr/>
        </p:nvSpPr>
        <p:spPr>
          <a:xfrm>
            <a:off x="805713" y="1077850"/>
            <a:ext cx="7167300" cy="53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500">
                <a:solidFill>
                  <a:schemeClr val="dk1"/>
                </a:solidFill>
                <a:latin typeface="DM Sans"/>
                <a:ea typeface="DM Sans"/>
                <a:cs typeface="DM Sans"/>
                <a:sym typeface="DM Sans"/>
              </a:rPr>
              <a:t>Pruebas de usabilidad</a:t>
            </a:r>
            <a:endParaRPr b="1" sz="2500">
              <a:solidFill>
                <a:schemeClr val="dk1"/>
              </a:solidFill>
              <a:latin typeface="DM Sans"/>
              <a:ea typeface="DM Sans"/>
              <a:cs typeface="DM Sans"/>
              <a:sym typeface="DM Sans"/>
            </a:endParaRPr>
          </a:p>
        </p:txBody>
      </p:sp>
      <p:sp>
        <p:nvSpPr>
          <p:cNvPr id="926" name="Google Shape;926;p157"/>
          <p:cNvSpPr/>
          <p:nvPr/>
        </p:nvSpPr>
        <p:spPr>
          <a:xfrm>
            <a:off x="2369525" y="495850"/>
            <a:ext cx="1943100" cy="310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927" name="Google Shape;927;p157"/>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928" name="Google Shape;928;p157"/>
          <p:cNvSpPr txBox="1"/>
          <p:nvPr/>
        </p:nvSpPr>
        <p:spPr>
          <a:xfrm>
            <a:off x="524538" y="4645163"/>
            <a:ext cx="40644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solidFill>
                  <a:srgbClr val="000000"/>
                </a:solidFill>
                <a:highlight>
                  <a:srgbClr val="EAFF6A"/>
                </a:highlight>
                <a:latin typeface="DM Sans"/>
                <a:ea typeface="DM Sans"/>
                <a:cs typeface="DM Sans"/>
                <a:sym typeface="DM Sans"/>
              </a:rPr>
              <a:t>Podrás encontrar un ejemplo en l</a:t>
            </a:r>
            <a:r>
              <a:rPr lang="es-419" sz="1150">
                <a:highlight>
                  <a:srgbClr val="EAFF6A"/>
                </a:highlight>
                <a:latin typeface="DM Sans"/>
                <a:ea typeface="DM Sans"/>
                <a:cs typeface="DM Sans"/>
                <a:sym typeface="DM Sans"/>
              </a:rPr>
              <a:t>a</a:t>
            </a:r>
            <a:r>
              <a:rPr lang="es-419" sz="1150">
                <a:solidFill>
                  <a:srgbClr val="000000"/>
                </a:solidFill>
                <a:highlight>
                  <a:srgbClr val="EAFF6A"/>
                </a:highlight>
                <a:latin typeface="DM Sans"/>
                <a:ea typeface="DM Sans"/>
                <a:cs typeface="DM Sans"/>
                <a:sym typeface="DM Sans"/>
              </a:rPr>
              <a:t> </a:t>
            </a:r>
            <a:r>
              <a:rPr lang="es-419" sz="1150" u="sng">
                <a:solidFill>
                  <a:schemeClr val="hlink"/>
                </a:solidFill>
                <a:highlight>
                  <a:srgbClr val="EAFF6A"/>
                </a:highlight>
                <a:latin typeface="DM Sans"/>
                <a:ea typeface="DM Sans"/>
                <a:cs typeface="DM Sans"/>
                <a:sym typeface="DM Sans"/>
                <a:hlinkClick r:id="rId6"/>
              </a:rPr>
              <a:t>carpeta de clase.</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15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UI Kits &amp; Moodboard</a:t>
            </a:r>
            <a:endParaRPr b="1" sz="4000">
              <a:solidFill>
                <a:schemeClr val="dk1"/>
              </a:solidFill>
              <a:latin typeface="DM Sans"/>
              <a:ea typeface="DM Sans"/>
              <a:cs typeface="DM Sans"/>
              <a:sym typeface="DM Sans"/>
            </a:endParaRPr>
          </a:p>
        </p:txBody>
      </p:sp>
      <p:sp>
        <p:nvSpPr>
          <p:cNvPr id="934" name="Google Shape;934;p158"/>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dk1"/>
                </a:solidFill>
                <a:latin typeface="DM Sans"/>
                <a:ea typeface="DM Sans"/>
                <a:cs typeface="DM Sans"/>
                <a:sym typeface="DM Sans"/>
              </a:rPr>
              <a:t>CLASE 18</a:t>
            </a:r>
            <a:endParaRPr sz="1600">
              <a:solidFill>
                <a:schemeClr val="dk1"/>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grpSp>
        <p:nvGrpSpPr>
          <p:cNvPr id="939" name="Google Shape;939;p159"/>
          <p:cNvGrpSpPr/>
          <p:nvPr/>
        </p:nvGrpSpPr>
        <p:grpSpPr>
          <a:xfrm>
            <a:off x="4202558" y="994173"/>
            <a:ext cx="738900" cy="738900"/>
            <a:chOff x="3137108" y="2467173"/>
            <a:chExt cx="738900" cy="738900"/>
          </a:xfrm>
        </p:grpSpPr>
        <p:sp>
          <p:nvSpPr>
            <p:cNvPr id="940" name="Google Shape;940;p159"/>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1" name="Google Shape;941;p159"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942" name="Google Shape;942;p159"/>
          <p:cNvSpPr txBox="1"/>
          <p:nvPr/>
        </p:nvSpPr>
        <p:spPr>
          <a:xfrm>
            <a:off x="1461300" y="19252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UI Kits &amp; Moodboards</a:t>
            </a:r>
            <a:endParaRPr b="1" sz="4000">
              <a:solidFill>
                <a:schemeClr val="dk1"/>
              </a:solidFill>
              <a:highlight>
                <a:srgbClr val="EAFF6A"/>
              </a:highlight>
              <a:latin typeface="DM Sans"/>
              <a:ea typeface="DM Sans"/>
              <a:cs typeface="DM Sans"/>
              <a:sym typeface="DM Sans"/>
            </a:endParaRPr>
          </a:p>
        </p:txBody>
      </p:sp>
      <p:sp>
        <p:nvSpPr>
          <p:cNvPr id="943" name="Google Shape;943;p159"/>
          <p:cNvSpPr txBox="1"/>
          <p:nvPr/>
        </p:nvSpPr>
        <p:spPr>
          <a:xfrm>
            <a:off x="987300" y="3173988"/>
            <a:ext cx="71694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Generar el moodboard y UI Kit de tu proyecto. También presentar el icon design incorporando el concepto de responsive design.</a:t>
            </a:r>
            <a:endParaRPr sz="2000">
              <a:solidFill>
                <a:srgbClr val="999999"/>
              </a:solidFill>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pic>
        <p:nvPicPr>
          <p:cNvPr id="948" name="Google Shape;948;p160"/>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949" name="Google Shape;949;p160"/>
          <p:cNvSpPr/>
          <p:nvPr/>
        </p:nvSpPr>
        <p:spPr>
          <a:xfrm>
            <a:off x="469200" y="495850"/>
            <a:ext cx="1804200" cy="310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13.ª PRÁCTICA</a:t>
            </a:r>
            <a:endParaRPr>
              <a:latin typeface="DM Sans"/>
              <a:ea typeface="DM Sans"/>
              <a:cs typeface="DM Sans"/>
              <a:sym typeface="DM Sans"/>
            </a:endParaRPr>
          </a:p>
        </p:txBody>
      </p:sp>
      <p:pic>
        <p:nvPicPr>
          <p:cNvPr id="950" name="Google Shape;950;p160"/>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951" name="Google Shape;951;p160"/>
          <p:cNvSpPr/>
          <p:nvPr/>
        </p:nvSpPr>
        <p:spPr>
          <a:xfrm flipH="1" rot="10800000">
            <a:off x="469200" y="859000"/>
            <a:ext cx="8205600" cy="11700"/>
          </a:xfrm>
          <a:prstGeom prst="rect">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2" name="Google Shape;952;p160"/>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953" name="Google Shape;953;p160"/>
          <p:cNvSpPr txBox="1"/>
          <p:nvPr/>
        </p:nvSpPr>
        <p:spPr>
          <a:xfrm>
            <a:off x="469200" y="1525175"/>
            <a:ext cx="3978000" cy="2766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None/>
            </a:pPr>
            <a:r>
              <a:rPr b="1" lang="es-419" sz="1200">
                <a:latin typeface="DM Sans"/>
                <a:ea typeface="DM Sans"/>
                <a:cs typeface="DM Sans"/>
                <a:sym typeface="DM Sans"/>
              </a:rPr>
              <a:t>Consigna</a:t>
            </a:r>
            <a:endParaRPr b="1" sz="1200">
              <a:latin typeface="DM Sans"/>
              <a:ea typeface="DM Sans"/>
              <a:cs typeface="DM Sans"/>
              <a:sym typeface="DM Sans"/>
            </a:endParaRPr>
          </a:p>
          <a:p>
            <a:pPr indent="0" lvl="0" marL="0" rtl="0" algn="l">
              <a:lnSpc>
                <a:spcPct val="115000"/>
              </a:lnSpc>
              <a:spcBef>
                <a:spcPts val="1000"/>
              </a:spcBef>
              <a:spcAft>
                <a:spcPts val="0"/>
              </a:spcAft>
              <a:buNone/>
            </a:pPr>
            <a:r>
              <a:rPr lang="es-419" sz="1200">
                <a:solidFill>
                  <a:schemeClr val="dk1"/>
                </a:solidFill>
                <a:latin typeface="DM Sans"/>
                <a:ea typeface="DM Sans"/>
                <a:cs typeface="DM Sans"/>
                <a:sym typeface="DM Sans"/>
              </a:rPr>
              <a:t>Generar el moodboard y ui kits de tu proyecto. También presentar el icon design incorporando el concepto de responsive design.</a:t>
            </a:r>
            <a:endParaRPr sz="1200">
              <a:solidFill>
                <a:srgbClr val="83AEFB"/>
              </a:solidFill>
              <a:latin typeface="DM Sans"/>
              <a:ea typeface="DM Sans"/>
              <a:cs typeface="DM Sans"/>
              <a:sym typeface="DM Sans"/>
            </a:endParaRPr>
          </a:p>
          <a:p>
            <a:pPr indent="-304800" lvl="0" marL="457200" rtl="0" algn="l">
              <a:lnSpc>
                <a:spcPct val="115000"/>
              </a:lnSpc>
              <a:spcBef>
                <a:spcPts val="1000"/>
              </a:spcBef>
              <a:spcAft>
                <a:spcPts val="0"/>
              </a:spcAft>
              <a:buClr>
                <a:srgbClr val="EA90FF"/>
              </a:buClr>
              <a:buSzPts val="1200"/>
              <a:buFont typeface="DM Sans"/>
              <a:buChar char="✓"/>
            </a:pPr>
            <a:r>
              <a:rPr lang="es-419" sz="1200">
                <a:solidFill>
                  <a:schemeClr val="dk1"/>
                </a:solidFill>
                <a:latin typeface="DM Sans"/>
                <a:ea typeface="DM Sans"/>
                <a:cs typeface="DM Sans"/>
                <a:sym typeface="DM Sans"/>
              </a:rPr>
              <a:t>Herramienta sugerida: Figma/Adobe XD</a:t>
            </a:r>
            <a:endParaRPr sz="1200">
              <a:solidFill>
                <a:schemeClr val="dk1"/>
              </a:solidFill>
              <a:latin typeface="DM Sans"/>
              <a:ea typeface="DM Sans"/>
              <a:cs typeface="DM Sans"/>
              <a:sym typeface="DM Sans"/>
            </a:endParaRPr>
          </a:p>
          <a:p>
            <a:pPr indent="-304800" lvl="0" marL="457200" rtl="0" algn="l">
              <a:lnSpc>
                <a:spcPct val="115000"/>
              </a:lnSpc>
              <a:spcBef>
                <a:spcPts val="1000"/>
              </a:spcBef>
              <a:spcAft>
                <a:spcPts val="0"/>
              </a:spcAft>
              <a:buClr>
                <a:srgbClr val="EA90FF"/>
              </a:buClr>
              <a:buSzPts val="1200"/>
              <a:buFont typeface="DM Sans"/>
              <a:buChar char="✓"/>
            </a:pPr>
            <a:r>
              <a:rPr lang="es-419" sz="1200">
                <a:solidFill>
                  <a:schemeClr val="dk1"/>
                </a:solidFill>
                <a:latin typeface="DM Sans"/>
                <a:ea typeface="DM Sans"/>
                <a:cs typeface="DM Sans"/>
                <a:sym typeface="DM Sans"/>
              </a:rPr>
              <a:t>Ten en cuenta los siguientes aspectos - </a:t>
            </a:r>
            <a:r>
              <a:rPr b="1" lang="es-419" sz="1200">
                <a:solidFill>
                  <a:schemeClr val="dk1"/>
                </a:solidFill>
                <a:latin typeface="DM Sans"/>
                <a:ea typeface="DM Sans"/>
                <a:cs typeface="DM Sans"/>
                <a:sym typeface="DM Sans"/>
              </a:rPr>
              <a:t>Moodboard</a:t>
            </a:r>
            <a:r>
              <a:rPr lang="es-419" sz="1200">
                <a:solidFill>
                  <a:schemeClr val="dk1"/>
                </a:solidFill>
                <a:latin typeface="DM Sans"/>
                <a:ea typeface="DM Sans"/>
                <a:cs typeface="DM Sans"/>
                <a:sym typeface="DM Sans"/>
              </a:rPr>
              <a:t>:</a:t>
            </a:r>
            <a:endParaRPr b="1" sz="120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00">
                <a:solidFill>
                  <a:schemeClr val="dk1"/>
                </a:solidFill>
                <a:latin typeface="DM Sans"/>
                <a:ea typeface="DM Sans"/>
                <a:cs typeface="DM Sans"/>
                <a:sym typeface="DM Sans"/>
              </a:rPr>
              <a:t>1</a:t>
            </a:r>
            <a:r>
              <a:rPr lang="es-419" sz="1200">
                <a:solidFill>
                  <a:schemeClr val="dk1"/>
                </a:solidFill>
                <a:latin typeface="DM Sans"/>
                <a:ea typeface="DM Sans"/>
                <a:cs typeface="DM Sans"/>
                <a:sym typeface="DM Sans"/>
              </a:rPr>
              <a:t>. </a:t>
            </a:r>
            <a:r>
              <a:rPr lang="es-419" sz="1200">
                <a:solidFill>
                  <a:schemeClr val="dk1"/>
                </a:solidFill>
                <a:latin typeface="DM Sans"/>
                <a:ea typeface="DM Sans"/>
                <a:cs typeface="DM Sans"/>
                <a:sym typeface="DM Sans"/>
              </a:rPr>
              <a:t>Debe incluir referencias (de app u otras piezas de diseño) de los siguientes elementos: Colores, Imágenes, Texturas, Estructuras, Palabras claves.</a:t>
            </a:r>
            <a:endParaRPr sz="1200">
              <a:solidFill>
                <a:schemeClr val="dk1"/>
              </a:solidFill>
              <a:latin typeface="DM Sans"/>
              <a:ea typeface="DM Sans"/>
              <a:cs typeface="DM Sans"/>
              <a:sym typeface="DM Sans"/>
            </a:endParaRPr>
          </a:p>
        </p:txBody>
      </p:sp>
      <p:sp>
        <p:nvSpPr>
          <p:cNvPr id="954" name="Google Shape;954;p160" title="2."/>
          <p:cNvSpPr txBox="1"/>
          <p:nvPr/>
        </p:nvSpPr>
        <p:spPr>
          <a:xfrm>
            <a:off x="4408750" y="1525175"/>
            <a:ext cx="4257900" cy="2794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Clr>
                <a:schemeClr val="dk1"/>
              </a:buClr>
              <a:buSzPts val="1100"/>
              <a:buFont typeface="Arial"/>
              <a:buNone/>
            </a:pPr>
            <a:r>
              <a:rPr lang="es-419" sz="1200">
                <a:solidFill>
                  <a:schemeClr val="dk1"/>
                </a:solidFill>
                <a:latin typeface="DM Sans"/>
                <a:ea typeface="DM Sans"/>
                <a:cs typeface="DM Sans"/>
                <a:sym typeface="DM Sans"/>
              </a:rPr>
              <a:t>2</a:t>
            </a:r>
            <a:r>
              <a:rPr lang="es-419" sz="1200">
                <a:solidFill>
                  <a:schemeClr val="dk1"/>
                </a:solidFill>
                <a:latin typeface="DM Sans"/>
                <a:ea typeface="DM Sans"/>
                <a:cs typeface="DM Sans"/>
                <a:sym typeface="DM Sans"/>
              </a:rPr>
              <a:t>. </a:t>
            </a:r>
            <a:r>
              <a:rPr lang="es-419" sz="1200">
                <a:solidFill>
                  <a:schemeClr val="dk1"/>
                </a:solidFill>
                <a:latin typeface="DM Sans"/>
                <a:ea typeface="DM Sans"/>
                <a:cs typeface="DM Sans"/>
                <a:sym typeface="DM Sans"/>
              </a:rPr>
              <a:t>Se puede generar un moodboard de referencia de app.</a:t>
            </a:r>
            <a:endParaRPr sz="120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1100"/>
              <a:buFont typeface="Arial"/>
              <a:buNone/>
            </a:pPr>
            <a:r>
              <a:rPr lang="es-419" sz="1200">
                <a:solidFill>
                  <a:schemeClr val="dk1"/>
                </a:solidFill>
                <a:latin typeface="DM Sans"/>
                <a:ea typeface="DM Sans"/>
                <a:cs typeface="DM Sans"/>
                <a:sym typeface="DM Sans"/>
              </a:rPr>
              <a:t>3. Se puede llegar a generar un moodboard con movimiento y/o auditivo.</a:t>
            </a:r>
            <a:endParaRPr sz="1200">
              <a:solidFill>
                <a:schemeClr val="dk1"/>
              </a:solidFill>
              <a:latin typeface="DM Sans"/>
              <a:ea typeface="DM Sans"/>
              <a:cs typeface="DM Sans"/>
              <a:sym typeface="DM Sans"/>
            </a:endParaRPr>
          </a:p>
          <a:p>
            <a:pPr indent="-304800" lvl="0" marL="457200" rtl="0" algn="l">
              <a:lnSpc>
                <a:spcPct val="115000"/>
              </a:lnSpc>
              <a:spcBef>
                <a:spcPts val="1000"/>
              </a:spcBef>
              <a:spcAft>
                <a:spcPts val="0"/>
              </a:spcAft>
              <a:buClr>
                <a:schemeClr val="accent4"/>
              </a:buClr>
              <a:buSzPts val="1200"/>
              <a:buFont typeface="DM Sans"/>
              <a:buChar char="✓"/>
            </a:pPr>
            <a:r>
              <a:rPr lang="es-419" sz="1200">
                <a:solidFill>
                  <a:schemeClr val="dk1"/>
                </a:solidFill>
                <a:latin typeface="DM Sans"/>
                <a:ea typeface="DM Sans"/>
                <a:cs typeface="DM Sans"/>
                <a:sym typeface="DM Sans"/>
              </a:rPr>
              <a:t>Ten en cuenta los siguientes aspectos - </a:t>
            </a:r>
            <a:r>
              <a:rPr b="1" lang="es-419" sz="1200">
                <a:solidFill>
                  <a:schemeClr val="dk1"/>
                </a:solidFill>
                <a:latin typeface="DM Sans"/>
                <a:ea typeface="DM Sans"/>
                <a:cs typeface="DM Sans"/>
                <a:sym typeface="DM Sans"/>
              </a:rPr>
              <a:t>UI Kits</a:t>
            </a:r>
            <a:r>
              <a:rPr lang="es-419" sz="1200">
                <a:solidFill>
                  <a:schemeClr val="dk1"/>
                </a:solidFill>
                <a:latin typeface="DM Sans"/>
                <a:ea typeface="DM Sans"/>
                <a:cs typeface="DM Sans"/>
                <a:sym typeface="DM Sans"/>
              </a:rPr>
              <a:t>:</a:t>
            </a:r>
            <a:endParaRPr sz="1200">
              <a:solidFill>
                <a:schemeClr val="dk1"/>
              </a:solidFill>
              <a:latin typeface="DM Sans"/>
              <a:ea typeface="DM Sans"/>
              <a:cs typeface="DM Sans"/>
              <a:sym typeface="DM Sans"/>
            </a:endParaRPr>
          </a:p>
          <a:p>
            <a:pPr indent="-304800" lvl="0" marL="457200" rtl="0" algn="l">
              <a:lnSpc>
                <a:spcPct val="115000"/>
              </a:lnSpc>
              <a:spcBef>
                <a:spcPts val="1000"/>
              </a:spcBef>
              <a:spcAft>
                <a:spcPts val="0"/>
              </a:spcAft>
              <a:buClr>
                <a:schemeClr val="dk1"/>
              </a:buClr>
              <a:buSzPts val="1200"/>
              <a:buFont typeface="DM Sans"/>
              <a:buAutoNum type="arabicPeriod"/>
            </a:pPr>
            <a:r>
              <a:rPr lang="es-419" sz="1200">
                <a:solidFill>
                  <a:schemeClr val="dk1"/>
                </a:solidFill>
                <a:latin typeface="DM Sans"/>
                <a:ea typeface="DM Sans"/>
                <a:cs typeface="DM Sans"/>
                <a:sym typeface="DM Sans"/>
              </a:rPr>
              <a:t>Elementos tipográficos: variables tipográficas para títulos (definir por lo menos dos niveles de jerarquía), subtitulo, párrafo (definir dos niveles de jerarquías), citas y botón.</a:t>
            </a:r>
            <a:endParaRPr sz="1200">
              <a:solidFill>
                <a:schemeClr val="dk1"/>
              </a:solidFill>
              <a:latin typeface="DM Sans"/>
              <a:ea typeface="DM Sans"/>
              <a:cs typeface="DM Sans"/>
              <a:sym typeface="DM Sans"/>
            </a:endParaRPr>
          </a:p>
          <a:p>
            <a:pPr indent="-304800" lvl="0" marL="457200" rtl="0" algn="l">
              <a:lnSpc>
                <a:spcPct val="115000"/>
              </a:lnSpc>
              <a:spcBef>
                <a:spcPts val="1000"/>
              </a:spcBef>
              <a:spcAft>
                <a:spcPts val="0"/>
              </a:spcAft>
              <a:buClr>
                <a:schemeClr val="dk1"/>
              </a:buClr>
              <a:buSzPts val="1200"/>
              <a:buFont typeface="DM Sans"/>
              <a:buAutoNum type="arabicPeriod"/>
            </a:pPr>
            <a:r>
              <a:rPr lang="es-419" sz="1200">
                <a:solidFill>
                  <a:schemeClr val="dk1"/>
                </a:solidFill>
                <a:latin typeface="DM Sans"/>
                <a:ea typeface="DM Sans"/>
                <a:cs typeface="DM Sans"/>
                <a:sym typeface="DM Sans"/>
              </a:rPr>
              <a:t>Elementos iconográficos: estado activo y estado desactivado.</a:t>
            </a:r>
            <a:endParaRPr sz="1200">
              <a:solidFill>
                <a:schemeClr val="dk1"/>
              </a:solidFill>
              <a:latin typeface="DM Sans"/>
              <a:ea typeface="DM Sans"/>
              <a:cs typeface="DM Sans"/>
              <a:sym typeface="DM Sans"/>
            </a:endParaRPr>
          </a:p>
        </p:txBody>
      </p:sp>
      <p:sp>
        <p:nvSpPr>
          <p:cNvPr id="955" name="Google Shape;955;p160"/>
          <p:cNvSpPr txBox="1"/>
          <p:nvPr/>
        </p:nvSpPr>
        <p:spPr>
          <a:xfrm>
            <a:off x="805713" y="1077850"/>
            <a:ext cx="7167300" cy="53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500">
                <a:solidFill>
                  <a:schemeClr val="dk1"/>
                </a:solidFill>
                <a:latin typeface="DM Sans"/>
                <a:ea typeface="DM Sans"/>
                <a:cs typeface="DM Sans"/>
                <a:sym typeface="DM Sans"/>
              </a:rPr>
              <a:t>UI Kits &amp; Moodboards</a:t>
            </a:r>
            <a:endParaRPr b="1" sz="2500">
              <a:solidFill>
                <a:schemeClr val="dk1"/>
              </a:solidFill>
              <a:latin typeface="DM Sans"/>
              <a:ea typeface="DM Sans"/>
              <a:cs typeface="DM Sans"/>
              <a:sym typeface="DM Sans"/>
            </a:endParaRPr>
          </a:p>
        </p:txBody>
      </p:sp>
      <p:sp>
        <p:nvSpPr>
          <p:cNvPr id="956" name="Google Shape;956;p160"/>
          <p:cNvSpPr/>
          <p:nvPr/>
        </p:nvSpPr>
        <p:spPr>
          <a:xfrm>
            <a:off x="2369525" y="495850"/>
            <a:ext cx="1943100" cy="310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957" name="Google Shape;957;p160"/>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958" name="Google Shape;958;p160"/>
          <p:cNvSpPr/>
          <p:nvPr/>
        </p:nvSpPr>
        <p:spPr>
          <a:xfrm>
            <a:off x="4408750" y="495850"/>
            <a:ext cx="1943100" cy="310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a:t>
            </a:r>
            <a:r>
              <a:rPr lang="es-419" sz="1350">
                <a:latin typeface="DM Sans"/>
                <a:ea typeface="DM Sans"/>
                <a:cs typeface="DM Sans"/>
                <a:sym typeface="DM Sans"/>
              </a:rPr>
              <a:t>3</a:t>
            </a:r>
            <a:r>
              <a:rPr lang="es-419" sz="1350">
                <a:latin typeface="DM Sans"/>
                <a:ea typeface="DM Sans"/>
                <a:cs typeface="DM Sans"/>
                <a:sym typeface="DM Sans"/>
              </a:rPr>
              <a:t>.ª</a:t>
            </a:r>
            <a:r>
              <a:rPr lang="es-419" sz="1350">
                <a:solidFill>
                  <a:srgbClr val="000000"/>
                </a:solidFill>
                <a:latin typeface="DM Sans"/>
                <a:ea typeface="DM Sans"/>
                <a:cs typeface="DM Sans"/>
                <a:sym typeface="DM Sans"/>
              </a:rPr>
              <a:t> Pre-</a:t>
            </a:r>
            <a:r>
              <a:rPr lang="es-419" sz="1350">
                <a:solidFill>
                  <a:srgbClr val="000000"/>
                </a:solidFill>
                <a:latin typeface="DM Sans"/>
                <a:ea typeface="DM Sans"/>
                <a:cs typeface="DM Sans"/>
                <a:sym typeface="DM Sans"/>
              </a:rPr>
              <a:t>entrega</a:t>
            </a:r>
            <a:r>
              <a:rPr lang="es-419" sz="1350">
                <a:latin typeface="DM Sans"/>
                <a:ea typeface="DM Sans"/>
                <a:cs typeface="DM Sans"/>
                <a:sym typeface="DM Sans"/>
              </a:rPr>
              <a:t>*</a:t>
            </a:r>
            <a:endParaRPr>
              <a:latin typeface="DM Sans"/>
              <a:ea typeface="DM Sans"/>
              <a:cs typeface="DM Sans"/>
              <a:sym typeface="DM Sans"/>
            </a:endParaRPr>
          </a:p>
        </p:txBody>
      </p:sp>
      <p:pic>
        <p:nvPicPr>
          <p:cNvPr id="959" name="Google Shape;959;p160" title="ícono de proyecto final"/>
          <p:cNvPicPr preferRelativeResize="0"/>
          <p:nvPr/>
        </p:nvPicPr>
        <p:blipFill>
          <a:blip r:embed="rId6">
            <a:alphaModFix/>
          </a:blip>
          <a:stretch>
            <a:fillRect/>
          </a:stretch>
        </p:blipFill>
        <p:spPr>
          <a:xfrm>
            <a:off x="4491475" y="516963"/>
            <a:ext cx="268525" cy="268550"/>
          </a:xfrm>
          <a:prstGeom prst="rect">
            <a:avLst/>
          </a:prstGeom>
          <a:noFill/>
          <a:ln>
            <a:noFill/>
          </a:ln>
        </p:spPr>
      </p:pic>
      <p:sp>
        <p:nvSpPr>
          <p:cNvPr id="960" name="Google Shape;960;p160"/>
          <p:cNvSpPr txBox="1"/>
          <p:nvPr/>
        </p:nvSpPr>
        <p:spPr>
          <a:xfrm>
            <a:off x="469201" y="4692275"/>
            <a:ext cx="43539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highlight>
                  <a:srgbClr val="EAFF6A"/>
                </a:highlight>
                <a:latin typeface="DM Sans"/>
                <a:ea typeface="DM Sans"/>
                <a:cs typeface="DM Sans"/>
                <a:sym typeface="DM Sans"/>
              </a:rPr>
              <a:t>*Este ejercicio es fundamental para las pre-entregas del PF</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pic>
        <p:nvPicPr>
          <p:cNvPr id="965" name="Google Shape;965;p161"/>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966" name="Google Shape;966;p161"/>
          <p:cNvSpPr/>
          <p:nvPr/>
        </p:nvSpPr>
        <p:spPr>
          <a:xfrm>
            <a:off x="469200" y="495850"/>
            <a:ext cx="1804200" cy="310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13.ª PRÁCTICA</a:t>
            </a:r>
            <a:endParaRPr>
              <a:latin typeface="DM Sans"/>
              <a:ea typeface="DM Sans"/>
              <a:cs typeface="DM Sans"/>
              <a:sym typeface="DM Sans"/>
            </a:endParaRPr>
          </a:p>
        </p:txBody>
      </p:sp>
      <p:pic>
        <p:nvPicPr>
          <p:cNvPr id="967" name="Google Shape;967;p161"/>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968" name="Google Shape;968;p161"/>
          <p:cNvSpPr/>
          <p:nvPr/>
        </p:nvSpPr>
        <p:spPr>
          <a:xfrm flipH="1" rot="10800000">
            <a:off x="469200" y="859000"/>
            <a:ext cx="8205600" cy="11700"/>
          </a:xfrm>
          <a:prstGeom prst="rect">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9" name="Google Shape;969;p161"/>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970" name="Google Shape;970;p161"/>
          <p:cNvSpPr txBox="1"/>
          <p:nvPr/>
        </p:nvSpPr>
        <p:spPr>
          <a:xfrm>
            <a:off x="469200" y="1525175"/>
            <a:ext cx="3978000" cy="27501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000"/>
              </a:spcBef>
              <a:spcAft>
                <a:spcPts val="0"/>
              </a:spcAft>
              <a:buClr>
                <a:srgbClr val="EA90FF"/>
              </a:buClr>
              <a:buSzPts val="1200"/>
              <a:buFont typeface="DM Sans"/>
              <a:buChar char="✓"/>
            </a:pPr>
            <a:r>
              <a:rPr lang="es-419" sz="1200">
                <a:solidFill>
                  <a:schemeClr val="dk1"/>
                </a:solidFill>
                <a:latin typeface="DM Sans"/>
                <a:ea typeface="DM Sans"/>
                <a:cs typeface="DM Sans"/>
                <a:sym typeface="DM Sans"/>
              </a:rPr>
              <a:t>Ten en cuenta los siguientes aspectos - </a:t>
            </a:r>
            <a:r>
              <a:rPr b="1" lang="es-419" sz="1200">
                <a:solidFill>
                  <a:schemeClr val="dk1"/>
                </a:solidFill>
                <a:latin typeface="DM Sans"/>
                <a:ea typeface="DM Sans"/>
                <a:cs typeface="DM Sans"/>
                <a:sym typeface="DM Sans"/>
              </a:rPr>
              <a:t>UI Kits</a:t>
            </a:r>
            <a:r>
              <a:rPr lang="es-419" sz="1200">
                <a:solidFill>
                  <a:schemeClr val="dk1"/>
                </a:solidFill>
                <a:latin typeface="DM Sans"/>
                <a:ea typeface="DM Sans"/>
                <a:cs typeface="DM Sans"/>
                <a:sym typeface="DM Sans"/>
              </a:rPr>
              <a:t>:</a:t>
            </a:r>
            <a:endParaRPr b="1" sz="1200">
              <a:solidFill>
                <a:schemeClr val="dk1"/>
              </a:solidFill>
              <a:latin typeface="DM Sans"/>
              <a:ea typeface="DM Sans"/>
              <a:cs typeface="DM Sans"/>
              <a:sym typeface="DM Sans"/>
            </a:endParaRPr>
          </a:p>
          <a:p>
            <a:pPr indent="-304800" lvl="0" marL="457200" rtl="0" algn="l">
              <a:lnSpc>
                <a:spcPct val="115000"/>
              </a:lnSpc>
              <a:spcBef>
                <a:spcPts val="1000"/>
              </a:spcBef>
              <a:spcAft>
                <a:spcPts val="0"/>
              </a:spcAft>
              <a:buClr>
                <a:schemeClr val="dk1"/>
              </a:buClr>
              <a:buSzPts val="1200"/>
              <a:buFont typeface="DM Sans"/>
              <a:buAutoNum type="arabicPeriod" startAt="3"/>
            </a:pPr>
            <a:r>
              <a:rPr lang="es-419" sz="1200">
                <a:solidFill>
                  <a:schemeClr val="dk1"/>
                </a:solidFill>
                <a:latin typeface="DM Sans"/>
                <a:ea typeface="DM Sans"/>
                <a:cs typeface="DM Sans"/>
                <a:sym typeface="DM Sans"/>
              </a:rPr>
              <a:t>Código cromático: primario, secundario y acento.</a:t>
            </a:r>
            <a:endParaRPr sz="1200">
              <a:solidFill>
                <a:schemeClr val="dk1"/>
              </a:solidFill>
              <a:latin typeface="DM Sans"/>
              <a:ea typeface="DM Sans"/>
              <a:cs typeface="DM Sans"/>
              <a:sym typeface="DM Sans"/>
            </a:endParaRPr>
          </a:p>
          <a:p>
            <a:pPr indent="-304800" lvl="0" marL="457200" rtl="0" algn="l">
              <a:lnSpc>
                <a:spcPct val="115000"/>
              </a:lnSpc>
              <a:spcBef>
                <a:spcPts val="1000"/>
              </a:spcBef>
              <a:spcAft>
                <a:spcPts val="0"/>
              </a:spcAft>
              <a:buClr>
                <a:schemeClr val="dk1"/>
              </a:buClr>
              <a:buSzPts val="1200"/>
              <a:buFont typeface="DM Sans"/>
              <a:buAutoNum type="arabicPeriod" startAt="3"/>
            </a:pPr>
            <a:r>
              <a:rPr lang="es-419" sz="1200">
                <a:solidFill>
                  <a:schemeClr val="dk1"/>
                </a:solidFill>
                <a:latin typeface="DM Sans"/>
                <a:ea typeface="DM Sans"/>
                <a:cs typeface="DM Sans"/>
                <a:sym typeface="DM Sans"/>
              </a:rPr>
              <a:t>Elementos Barras: superiores e inferiores (patrones navegación)</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Font typeface="DM Sans"/>
              <a:buAutoNum type="arabicPeriod" startAt="3"/>
            </a:pPr>
            <a:r>
              <a:rPr lang="es-419" sz="1200">
                <a:solidFill>
                  <a:schemeClr val="dk1"/>
                </a:solidFill>
                <a:latin typeface="DM Sans"/>
                <a:ea typeface="DM Sans"/>
                <a:cs typeface="DM Sans"/>
                <a:sym typeface="DM Sans"/>
              </a:rPr>
              <a:t>Elementos Tarjetas: pensar en relación a los módulos y grilla (tarjeta principal que ocupa la totalidad de los módulos - tarjeta secundaria que ocupa medio módulo). En cada uno de ellos se pueden tener diferentes tipos que dependen del proyecto.</a:t>
            </a:r>
            <a:endParaRPr sz="1200">
              <a:solidFill>
                <a:schemeClr val="dk1"/>
              </a:solidFill>
              <a:latin typeface="DM Sans"/>
              <a:ea typeface="DM Sans"/>
              <a:cs typeface="DM Sans"/>
              <a:sym typeface="DM Sans"/>
            </a:endParaRPr>
          </a:p>
        </p:txBody>
      </p:sp>
      <p:sp>
        <p:nvSpPr>
          <p:cNvPr id="971" name="Google Shape;971;p161" title="2."/>
          <p:cNvSpPr txBox="1"/>
          <p:nvPr/>
        </p:nvSpPr>
        <p:spPr>
          <a:xfrm>
            <a:off x="4408750" y="1525175"/>
            <a:ext cx="4257900" cy="31308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000"/>
              </a:spcBef>
              <a:spcAft>
                <a:spcPts val="0"/>
              </a:spcAft>
              <a:buClr>
                <a:schemeClr val="dk1"/>
              </a:buClr>
              <a:buSzPts val="1200"/>
              <a:buFont typeface="DM Sans"/>
              <a:buAutoNum type="arabicPeriod" startAt="6"/>
            </a:pPr>
            <a:r>
              <a:rPr lang="es-419" sz="1200">
                <a:solidFill>
                  <a:schemeClr val="dk1"/>
                </a:solidFill>
                <a:latin typeface="DM Sans"/>
                <a:ea typeface="DM Sans"/>
                <a:cs typeface="DM Sans"/>
                <a:sym typeface="DM Sans"/>
              </a:rPr>
              <a:t>Elementos Botones y Controles: para los botones primario y secundario y dentro de cada uno de ellos activo e inactivo. Botones flotantes también entra aca. Para los controles tener presente aquellos elementos que el usuario puede manipular y modificar algún valor (rango de precio, entre otros).</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Font typeface="DM Sans"/>
              <a:buAutoNum type="arabicPeriod" startAt="6"/>
            </a:pPr>
            <a:r>
              <a:rPr lang="es-419" sz="1200">
                <a:solidFill>
                  <a:schemeClr val="dk1"/>
                </a:solidFill>
                <a:latin typeface="DM Sans"/>
                <a:ea typeface="DM Sans"/>
                <a:cs typeface="DM Sans"/>
                <a:sym typeface="DM Sans"/>
              </a:rPr>
              <a:t>Elementos Forms e inputs: Campos (input fields). Esto incluye los campos de texto, contraseñas, checkboxes, radio buttons, sliders y todo otro tipo de campos diseñados para input del usuario. Rótulo (Labels). Quienes indican al usuario qué dato corresponde en cada field.</a:t>
            </a:r>
            <a:endParaRPr sz="1200">
              <a:solidFill>
                <a:schemeClr val="dk1"/>
              </a:solidFill>
              <a:latin typeface="DM Sans"/>
              <a:ea typeface="DM Sans"/>
              <a:cs typeface="DM Sans"/>
              <a:sym typeface="DM Sans"/>
            </a:endParaRPr>
          </a:p>
          <a:p>
            <a:pPr indent="-304800" lvl="0" marL="457200" rtl="0" algn="l">
              <a:lnSpc>
                <a:spcPct val="115000"/>
              </a:lnSpc>
              <a:spcBef>
                <a:spcPts val="0"/>
              </a:spcBef>
              <a:spcAft>
                <a:spcPts val="0"/>
              </a:spcAft>
              <a:buClr>
                <a:schemeClr val="dk1"/>
              </a:buClr>
              <a:buSzPts val="1200"/>
              <a:buFont typeface="DM Sans"/>
              <a:buAutoNum type="arabicPeriod" startAt="6"/>
            </a:pPr>
            <a:r>
              <a:rPr lang="es-419" sz="1200">
                <a:solidFill>
                  <a:schemeClr val="dk1"/>
                </a:solidFill>
                <a:latin typeface="DM Sans"/>
                <a:ea typeface="DM Sans"/>
                <a:cs typeface="DM Sans"/>
                <a:sym typeface="DM Sans"/>
              </a:rPr>
              <a:t>Ilustraciones: dependerá del proyecto propio.</a:t>
            </a:r>
            <a:endParaRPr sz="1200">
              <a:solidFill>
                <a:schemeClr val="dk1"/>
              </a:solidFill>
              <a:latin typeface="DM Sans"/>
              <a:ea typeface="DM Sans"/>
              <a:cs typeface="DM Sans"/>
              <a:sym typeface="DM Sans"/>
            </a:endParaRPr>
          </a:p>
        </p:txBody>
      </p:sp>
      <p:sp>
        <p:nvSpPr>
          <p:cNvPr id="972" name="Google Shape;972;p161"/>
          <p:cNvSpPr txBox="1"/>
          <p:nvPr/>
        </p:nvSpPr>
        <p:spPr>
          <a:xfrm>
            <a:off x="805713" y="1077850"/>
            <a:ext cx="7167300" cy="53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500">
                <a:solidFill>
                  <a:schemeClr val="dk1"/>
                </a:solidFill>
                <a:latin typeface="DM Sans"/>
                <a:ea typeface="DM Sans"/>
                <a:cs typeface="DM Sans"/>
                <a:sym typeface="DM Sans"/>
              </a:rPr>
              <a:t>UI Kits &amp; Moodboards</a:t>
            </a:r>
            <a:endParaRPr b="1" sz="2500">
              <a:solidFill>
                <a:schemeClr val="dk1"/>
              </a:solidFill>
              <a:latin typeface="DM Sans"/>
              <a:ea typeface="DM Sans"/>
              <a:cs typeface="DM Sans"/>
              <a:sym typeface="DM Sans"/>
            </a:endParaRPr>
          </a:p>
        </p:txBody>
      </p:sp>
      <p:sp>
        <p:nvSpPr>
          <p:cNvPr id="973" name="Google Shape;973;p161"/>
          <p:cNvSpPr/>
          <p:nvPr/>
        </p:nvSpPr>
        <p:spPr>
          <a:xfrm>
            <a:off x="2369525" y="495850"/>
            <a:ext cx="1943100" cy="310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974" name="Google Shape;974;p161"/>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975" name="Google Shape;975;p161"/>
          <p:cNvSpPr/>
          <p:nvPr/>
        </p:nvSpPr>
        <p:spPr>
          <a:xfrm>
            <a:off x="4408750" y="495850"/>
            <a:ext cx="1943100" cy="310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a:t>
            </a:r>
            <a:r>
              <a:rPr lang="es-419" sz="1350">
                <a:latin typeface="DM Sans"/>
                <a:ea typeface="DM Sans"/>
                <a:cs typeface="DM Sans"/>
                <a:sym typeface="DM Sans"/>
              </a:rPr>
              <a:t>3</a:t>
            </a:r>
            <a:r>
              <a:rPr lang="es-419" sz="1350">
                <a:latin typeface="DM Sans"/>
                <a:ea typeface="DM Sans"/>
                <a:cs typeface="DM Sans"/>
                <a:sym typeface="DM Sans"/>
              </a:rPr>
              <a:t>.ª</a:t>
            </a:r>
            <a:r>
              <a:rPr lang="es-419" sz="1350">
                <a:solidFill>
                  <a:srgbClr val="000000"/>
                </a:solidFill>
                <a:latin typeface="DM Sans"/>
                <a:ea typeface="DM Sans"/>
                <a:cs typeface="DM Sans"/>
                <a:sym typeface="DM Sans"/>
              </a:rPr>
              <a:t> Pre-entrega</a:t>
            </a:r>
            <a:r>
              <a:rPr lang="es-419" sz="1350">
                <a:latin typeface="DM Sans"/>
                <a:ea typeface="DM Sans"/>
                <a:cs typeface="DM Sans"/>
                <a:sym typeface="DM Sans"/>
              </a:rPr>
              <a:t>*</a:t>
            </a:r>
            <a:endParaRPr>
              <a:latin typeface="DM Sans"/>
              <a:ea typeface="DM Sans"/>
              <a:cs typeface="DM Sans"/>
              <a:sym typeface="DM Sans"/>
            </a:endParaRPr>
          </a:p>
        </p:txBody>
      </p:sp>
      <p:pic>
        <p:nvPicPr>
          <p:cNvPr id="976" name="Google Shape;976;p161" title="ícono de proyecto final"/>
          <p:cNvPicPr preferRelativeResize="0"/>
          <p:nvPr/>
        </p:nvPicPr>
        <p:blipFill>
          <a:blip r:embed="rId6">
            <a:alphaModFix/>
          </a:blip>
          <a:stretch>
            <a:fillRect/>
          </a:stretch>
        </p:blipFill>
        <p:spPr>
          <a:xfrm>
            <a:off x="4491475" y="516963"/>
            <a:ext cx="268525" cy="268550"/>
          </a:xfrm>
          <a:prstGeom prst="rect">
            <a:avLst/>
          </a:prstGeom>
          <a:noFill/>
          <a:ln>
            <a:noFill/>
          </a:ln>
        </p:spPr>
      </p:pic>
      <p:sp>
        <p:nvSpPr>
          <p:cNvPr id="977" name="Google Shape;977;p161"/>
          <p:cNvSpPr txBox="1"/>
          <p:nvPr/>
        </p:nvSpPr>
        <p:spPr>
          <a:xfrm>
            <a:off x="469201" y="4692275"/>
            <a:ext cx="43539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highlight>
                  <a:srgbClr val="EAFF6A"/>
                </a:highlight>
                <a:latin typeface="DM Sans"/>
                <a:ea typeface="DM Sans"/>
                <a:cs typeface="DM Sans"/>
                <a:sym typeface="DM Sans"/>
              </a:rPr>
              <a:t>*Este ejercicio es fundamental para las pre-entregas del PF</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pic>
        <p:nvPicPr>
          <p:cNvPr id="982" name="Google Shape;982;p162"/>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983" name="Google Shape;983;p162"/>
          <p:cNvSpPr/>
          <p:nvPr/>
        </p:nvSpPr>
        <p:spPr>
          <a:xfrm>
            <a:off x="469200" y="495850"/>
            <a:ext cx="1804200" cy="310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13.ª PRÁCTICA</a:t>
            </a:r>
            <a:endParaRPr>
              <a:latin typeface="DM Sans"/>
              <a:ea typeface="DM Sans"/>
              <a:cs typeface="DM Sans"/>
              <a:sym typeface="DM Sans"/>
            </a:endParaRPr>
          </a:p>
        </p:txBody>
      </p:sp>
      <p:pic>
        <p:nvPicPr>
          <p:cNvPr id="984" name="Google Shape;984;p162"/>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985" name="Google Shape;985;p162"/>
          <p:cNvSpPr/>
          <p:nvPr/>
        </p:nvSpPr>
        <p:spPr>
          <a:xfrm flipH="1" rot="10800000">
            <a:off x="469200" y="859000"/>
            <a:ext cx="8205600" cy="11700"/>
          </a:xfrm>
          <a:prstGeom prst="rect">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6" name="Google Shape;986;p162"/>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987" name="Google Shape;987;p162"/>
          <p:cNvSpPr txBox="1"/>
          <p:nvPr/>
        </p:nvSpPr>
        <p:spPr>
          <a:xfrm>
            <a:off x="469200" y="1525175"/>
            <a:ext cx="3978000" cy="21129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000"/>
              </a:spcBef>
              <a:spcAft>
                <a:spcPts val="0"/>
              </a:spcAft>
              <a:buClr>
                <a:srgbClr val="EA90FF"/>
              </a:buClr>
              <a:buSzPts val="1200"/>
              <a:buFont typeface="DM Sans"/>
              <a:buChar char="✓"/>
            </a:pPr>
            <a:r>
              <a:rPr lang="es-419" sz="1200">
                <a:solidFill>
                  <a:schemeClr val="dk1"/>
                </a:solidFill>
                <a:latin typeface="DM Sans"/>
                <a:ea typeface="DM Sans"/>
                <a:cs typeface="DM Sans"/>
                <a:sym typeface="DM Sans"/>
              </a:rPr>
              <a:t>Ten en cuenta los siguientes aspectos - </a:t>
            </a:r>
            <a:r>
              <a:rPr b="1" lang="es-419" sz="1200">
                <a:solidFill>
                  <a:schemeClr val="dk1"/>
                </a:solidFill>
                <a:latin typeface="DM Sans"/>
                <a:ea typeface="DM Sans"/>
                <a:cs typeface="DM Sans"/>
                <a:sym typeface="DM Sans"/>
              </a:rPr>
              <a:t>Icon Design</a:t>
            </a:r>
            <a:r>
              <a:rPr lang="es-419" sz="1200">
                <a:solidFill>
                  <a:schemeClr val="dk1"/>
                </a:solidFill>
                <a:latin typeface="DM Sans"/>
                <a:ea typeface="DM Sans"/>
                <a:cs typeface="DM Sans"/>
                <a:sym typeface="DM Sans"/>
              </a:rPr>
              <a:t>:</a:t>
            </a:r>
            <a:endParaRPr b="1" sz="1200">
              <a:solidFill>
                <a:schemeClr val="dk1"/>
              </a:solidFill>
              <a:latin typeface="DM Sans"/>
              <a:ea typeface="DM Sans"/>
              <a:cs typeface="DM Sans"/>
              <a:sym typeface="DM Sans"/>
            </a:endParaRPr>
          </a:p>
          <a:p>
            <a:pPr indent="-304800" lvl="0" marL="457200" rtl="0" algn="l">
              <a:lnSpc>
                <a:spcPct val="115000"/>
              </a:lnSpc>
              <a:spcBef>
                <a:spcPts val="1000"/>
              </a:spcBef>
              <a:spcAft>
                <a:spcPts val="0"/>
              </a:spcAft>
              <a:buClr>
                <a:schemeClr val="dk1"/>
              </a:buClr>
              <a:buSzPts val="1200"/>
              <a:buFont typeface="DM Sans"/>
              <a:buAutoNum type="arabicPeriod" startAt="3"/>
            </a:pPr>
            <a:r>
              <a:rPr lang="es-419" sz="1200">
                <a:solidFill>
                  <a:schemeClr val="dk1"/>
                </a:solidFill>
                <a:latin typeface="DM Sans"/>
                <a:ea typeface="DM Sans"/>
                <a:cs typeface="DM Sans"/>
                <a:sym typeface="DM Sans"/>
              </a:rPr>
              <a:t>Presentar el Icon Design mostrando las 4 medidas standard. Se puede presentar mostrando cada uno en el dispositivo correspondiente como el slide 28.</a:t>
            </a:r>
            <a:endParaRPr sz="1200">
              <a:solidFill>
                <a:schemeClr val="dk1"/>
              </a:solidFill>
              <a:latin typeface="DM Sans"/>
              <a:ea typeface="DM Sans"/>
              <a:cs typeface="DM Sans"/>
              <a:sym typeface="DM Sans"/>
            </a:endParaRPr>
          </a:p>
          <a:p>
            <a:pPr indent="-304800" lvl="0" marL="914400" rtl="0" algn="l">
              <a:lnSpc>
                <a:spcPct val="115000"/>
              </a:lnSpc>
              <a:spcBef>
                <a:spcPts val="1000"/>
              </a:spcBef>
              <a:spcAft>
                <a:spcPts val="0"/>
              </a:spcAft>
              <a:buClr>
                <a:schemeClr val="dk1"/>
              </a:buClr>
              <a:buSzPts val="1200"/>
              <a:buFont typeface="DM Sans"/>
              <a:buChar char="-"/>
            </a:pPr>
            <a:r>
              <a:rPr lang="es-419" sz="1200">
                <a:solidFill>
                  <a:schemeClr val="dk1"/>
                </a:solidFill>
                <a:latin typeface="DM Sans"/>
                <a:ea typeface="DM Sans"/>
                <a:cs typeface="DM Sans"/>
                <a:sym typeface="DM Sans"/>
              </a:rPr>
              <a:t>S= 44 x 44         M=240 x 84         L=280 x 120         XL=190 x 340</a:t>
            </a:r>
            <a:endParaRPr sz="1200">
              <a:solidFill>
                <a:schemeClr val="dk1"/>
              </a:solidFill>
              <a:latin typeface="DM Sans"/>
              <a:ea typeface="DM Sans"/>
              <a:cs typeface="DM Sans"/>
              <a:sym typeface="DM Sans"/>
            </a:endParaRPr>
          </a:p>
        </p:txBody>
      </p:sp>
      <p:sp>
        <p:nvSpPr>
          <p:cNvPr id="988" name="Google Shape;988;p162" title="2."/>
          <p:cNvSpPr txBox="1"/>
          <p:nvPr/>
        </p:nvSpPr>
        <p:spPr>
          <a:xfrm>
            <a:off x="4408750" y="1525175"/>
            <a:ext cx="4257900" cy="245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Clr>
                <a:schemeClr val="dk1"/>
              </a:buClr>
              <a:buSzPts val="1100"/>
              <a:buFont typeface="Arial"/>
              <a:buNone/>
            </a:pPr>
            <a:r>
              <a:rPr b="1" lang="es-419" sz="1200">
                <a:solidFill>
                  <a:schemeClr val="dk1"/>
                </a:solidFill>
                <a:latin typeface="DM Sans"/>
                <a:ea typeface="DM Sans"/>
                <a:cs typeface="DM Sans"/>
                <a:sym typeface="DM Sans"/>
              </a:rPr>
              <a:t>Fidelidad del Prototipo:</a:t>
            </a:r>
            <a:endParaRPr b="1" sz="120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1100"/>
              <a:buFont typeface="Arial"/>
              <a:buNone/>
            </a:pPr>
            <a:r>
              <a:rPr lang="es-419" sz="1200">
                <a:solidFill>
                  <a:schemeClr val="dk1"/>
                </a:solidFill>
                <a:latin typeface="DM Sans"/>
                <a:ea typeface="DM Sans"/>
                <a:cs typeface="DM Sans"/>
                <a:sym typeface="DM Sans"/>
              </a:rPr>
              <a:t>1. Media/Alta de Contenido: Con la confección del UI KITS y los elementos tipográficos habrá un aumento en la fidelidad de contenido.</a:t>
            </a:r>
            <a:endParaRPr sz="1200">
              <a:solidFill>
                <a:schemeClr val="dk1"/>
              </a:solidFill>
              <a:latin typeface="DM Sans"/>
              <a:ea typeface="DM Sans"/>
              <a:cs typeface="DM Sans"/>
              <a:sym typeface="DM Sans"/>
            </a:endParaRPr>
          </a:p>
          <a:p>
            <a:pPr indent="0" lvl="0" marL="0" rtl="0" algn="l">
              <a:lnSpc>
                <a:spcPct val="115000"/>
              </a:lnSpc>
              <a:spcBef>
                <a:spcPts val="1000"/>
              </a:spcBef>
              <a:spcAft>
                <a:spcPts val="0"/>
              </a:spcAft>
              <a:buClr>
                <a:schemeClr val="dk1"/>
              </a:buClr>
              <a:buSzPts val="1100"/>
              <a:buFont typeface="Arial"/>
              <a:buNone/>
            </a:pPr>
            <a:r>
              <a:rPr lang="es-419" sz="1200">
                <a:solidFill>
                  <a:schemeClr val="dk1"/>
                </a:solidFill>
                <a:latin typeface="DM Sans"/>
                <a:ea typeface="DM Sans"/>
                <a:cs typeface="DM Sans"/>
                <a:sym typeface="DM Sans"/>
              </a:rPr>
              <a:t>2. Media/Alta Visual: Con la definición de los elementos del UI KITS el prototipo comienza a tener una fidelidad visual </a:t>
            </a:r>
            <a:r>
              <a:rPr lang="es-419" sz="1200">
                <a:solidFill>
                  <a:schemeClr val="dk1"/>
                </a:solidFill>
                <a:latin typeface="DM Sans"/>
                <a:ea typeface="DM Sans"/>
                <a:cs typeface="DM Sans"/>
                <a:sym typeface="DM Sans"/>
              </a:rPr>
              <a:t>cada vez más</a:t>
            </a:r>
            <a:r>
              <a:rPr lang="es-419" sz="1200">
                <a:solidFill>
                  <a:schemeClr val="dk1"/>
                </a:solidFill>
                <a:latin typeface="DM Sans"/>
                <a:ea typeface="DM Sans"/>
                <a:cs typeface="DM Sans"/>
                <a:sym typeface="DM Sans"/>
              </a:rPr>
              <a:t> parecida a la realidad.</a:t>
            </a:r>
            <a:endParaRPr sz="120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00">
                <a:solidFill>
                  <a:schemeClr val="dk1"/>
                </a:solidFill>
                <a:latin typeface="DM Sans"/>
                <a:ea typeface="DM Sans"/>
                <a:cs typeface="DM Sans"/>
                <a:sym typeface="DM Sans"/>
              </a:rPr>
              <a:t>3. Media de Funcionalidad: Se mantiene igual que la instancia anterior.</a:t>
            </a:r>
            <a:endParaRPr sz="1200">
              <a:solidFill>
                <a:schemeClr val="dk1"/>
              </a:solidFill>
              <a:latin typeface="DM Sans"/>
              <a:ea typeface="DM Sans"/>
              <a:cs typeface="DM Sans"/>
              <a:sym typeface="DM Sans"/>
            </a:endParaRPr>
          </a:p>
        </p:txBody>
      </p:sp>
      <p:sp>
        <p:nvSpPr>
          <p:cNvPr id="989" name="Google Shape;989;p162"/>
          <p:cNvSpPr txBox="1"/>
          <p:nvPr/>
        </p:nvSpPr>
        <p:spPr>
          <a:xfrm>
            <a:off x="805713" y="1077850"/>
            <a:ext cx="7167300" cy="53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500">
                <a:solidFill>
                  <a:schemeClr val="dk1"/>
                </a:solidFill>
                <a:latin typeface="DM Sans"/>
                <a:ea typeface="DM Sans"/>
                <a:cs typeface="DM Sans"/>
                <a:sym typeface="DM Sans"/>
              </a:rPr>
              <a:t>UI Kits &amp; Moodboards</a:t>
            </a:r>
            <a:endParaRPr b="1" sz="2500">
              <a:solidFill>
                <a:schemeClr val="dk1"/>
              </a:solidFill>
              <a:latin typeface="DM Sans"/>
              <a:ea typeface="DM Sans"/>
              <a:cs typeface="DM Sans"/>
              <a:sym typeface="DM Sans"/>
            </a:endParaRPr>
          </a:p>
        </p:txBody>
      </p:sp>
      <p:sp>
        <p:nvSpPr>
          <p:cNvPr id="990" name="Google Shape;990;p162"/>
          <p:cNvSpPr/>
          <p:nvPr/>
        </p:nvSpPr>
        <p:spPr>
          <a:xfrm>
            <a:off x="2369525" y="495850"/>
            <a:ext cx="1943100" cy="310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991" name="Google Shape;991;p162"/>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992" name="Google Shape;992;p162"/>
          <p:cNvSpPr/>
          <p:nvPr/>
        </p:nvSpPr>
        <p:spPr>
          <a:xfrm>
            <a:off x="4408750" y="495850"/>
            <a:ext cx="1943100" cy="310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a:t>
            </a:r>
            <a:r>
              <a:rPr lang="es-419" sz="1350">
                <a:latin typeface="DM Sans"/>
                <a:ea typeface="DM Sans"/>
                <a:cs typeface="DM Sans"/>
                <a:sym typeface="DM Sans"/>
              </a:rPr>
              <a:t>3</a:t>
            </a:r>
            <a:r>
              <a:rPr lang="es-419" sz="1350">
                <a:latin typeface="DM Sans"/>
                <a:ea typeface="DM Sans"/>
                <a:cs typeface="DM Sans"/>
                <a:sym typeface="DM Sans"/>
              </a:rPr>
              <a:t>.ª</a:t>
            </a:r>
            <a:r>
              <a:rPr lang="es-419" sz="1350">
                <a:solidFill>
                  <a:srgbClr val="000000"/>
                </a:solidFill>
                <a:latin typeface="DM Sans"/>
                <a:ea typeface="DM Sans"/>
                <a:cs typeface="DM Sans"/>
                <a:sym typeface="DM Sans"/>
              </a:rPr>
              <a:t> Pre-entrega</a:t>
            </a:r>
            <a:r>
              <a:rPr lang="es-419" sz="1350">
                <a:latin typeface="DM Sans"/>
                <a:ea typeface="DM Sans"/>
                <a:cs typeface="DM Sans"/>
                <a:sym typeface="DM Sans"/>
              </a:rPr>
              <a:t>*</a:t>
            </a:r>
            <a:endParaRPr>
              <a:latin typeface="DM Sans"/>
              <a:ea typeface="DM Sans"/>
              <a:cs typeface="DM Sans"/>
              <a:sym typeface="DM Sans"/>
            </a:endParaRPr>
          </a:p>
        </p:txBody>
      </p:sp>
      <p:pic>
        <p:nvPicPr>
          <p:cNvPr id="993" name="Google Shape;993;p162" title="ícono de proyecto final"/>
          <p:cNvPicPr preferRelativeResize="0"/>
          <p:nvPr/>
        </p:nvPicPr>
        <p:blipFill>
          <a:blip r:embed="rId6">
            <a:alphaModFix/>
          </a:blip>
          <a:stretch>
            <a:fillRect/>
          </a:stretch>
        </p:blipFill>
        <p:spPr>
          <a:xfrm>
            <a:off x="4491475" y="516963"/>
            <a:ext cx="268525" cy="268550"/>
          </a:xfrm>
          <a:prstGeom prst="rect">
            <a:avLst/>
          </a:prstGeom>
          <a:noFill/>
          <a:ln>
            <a:noFill/>
          </a:ln>
        </p:spPr>
      </p:pic>
      <p:sp>
        <p:nvSpPr>
          <p:cNvPr id="994" name="Google Shape;994;p162"/>
          <p:cNvSpPr txBox="1"/>
          <p:nvPr/>
        </p:nvSpPr>
        <p:spPr>
          <a:xfrm>
            <a:off x="469201" y="4692275"/>
            <a:ext cx="43539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highlight>
                  <a:srgbClr val="EAFF6A"/>
                </a:highlight>
                <a:latin typeface="DM Sans"/>
                <a:ea typeface="DM Sans"/>
                <a:cs typeface="DM Sans"/>
                <a:sym typeface="DM Sans"/>
              </a:rPr>
              <a:t>*Este ejercicio es fundamental para las pre-entregas del PF</a:t>
            </a:r>
            <a:endParaRPr sz="1150">
              <a:solidFill>
                <a:srgbClr val="83AEFB"/>
              </a:solidFill>
              <a:highlight>
                <a:srgbClr val="EAFF6A"/>
              </a:highlight>
              <a:latin typeface="DM Sans"/>
              <a:ea typeface="DM Sans"/>
              <a:cs typeface="DM Sans"/>
              <a:sym typeface="DM Sans"/>
            </a:endParaRPr>
          </a:p>
        </p:txBody>
      </p:sp>
      <p:sp>
        <p:nvSpPr>
          <p:cNvPr id="995" name="Google Shape;995;p162"/>
          <p:cNvSpPr txBox="1"/>
          <p:nvPr/>
        </p:nvSpPr>
        <p:spPr>
          <a:xfrm>
            <a:off x="524538" y="3984275"/>
            <a:ext cx="40644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solidFill>
                  <a:srgbClr val="000000"/>
                </a:solidFill>
                <a:highlight>
                  <a:srgbClr val="EAFF6A"/>
                </a:highlight>
                <a:latin typeface="DM Sans"/>
                <a:ea typeface="DM Sans"/>
                <a:cs typeface="DM Sans"/>
                <a:sym typeface="DM Sans"/>
              </a:rPr>
              <a:t>Podrás encontrar un ejemplo en l</a:t>
            </a:r>
            <a:r>
              <a:rPr lang="es-419" sz="1150">
                <a:highlight>
                  <a:srgbClr val="EAFF6A"/>
                </a:highlight>
                <a:latin typeface="DM Sans"/>
                <a:ea typeface="DM Sans"/>
                <a:cs typeface="DM Sans"/>
                <a:sym typeface="DM Sans"/>
              </a:rPr>
              <a:t>a</a:t>
            </a:r>
            <a:r>
              <a:rPr lang="es-419" sz="1150">
                <a:solidFill>
                  <a:srgbClr val="000000"/>
                </a:solidFill>
                <a:highlight>
                  <a:srgbClr val="EAFF6A"/>
                </a:highlight>
                <a:latin typeface="DM Sans"/>
                <a:ea typeface="DM Sans"/>
                <a:cs typeface="DM Sans"/>
                <a:sym typeface="DM Sans"/>
              </a:rPr>
              <a:t> </a:t>
            </a:r>
            <a:r>
              <a:rPr lang="es-419" sz="1150" u="sng">
                <a:solidFill>
                  <a:schemeClr val="hlink"/>
                </a:solidFill>
                <a:highlight>
                  <a:srgbClr val="EAFF6A"/>
                </a:highlight>
                <a:latin typeface="DM Sans"/>
                <a:ea typeface="DM Sans"/>
                <a:cs typeface="DM Sans"/>
                <a:sym typeface="DM Sans"/>
                <a:hlinkClick r:id="rId7"/>
              </a:rPr>
              <a:t>carpeta de clase.</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16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Motion UI</a:t>
            </a:r>
            <a:endParaRPr b="1" sz="4000">
              <a:solidFill>
                <a:schemeClr val="dk1"/>
              </a:solidFill>
              <a:latin typeface="DM Sans"/>
              <a:ea typeface="DM Sans"/>
              <a:cs typeface="DM Sans"/>
              <a:sym typeface="DM Sans"/>
            </a:endParaRPr>
          </a:p>
        </p:txBody>
      </p:sp>
      <p:sp>
        <p:nvSpPr>
          <p:cNvPr id="1001" name="Google Shape;1001;p163"/>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dk1"/>
                </a:solidFill>
                <a:latin typeface="DM Sans"/>
                <a:ea typeface="DM Sans"/>
                <a:cs typeface="DM Sans"/>
                <a:sym typeface="DM Sans"/>
              </a:rPr>
              <a:t>CLASE 20</a:t>
            </a:r>
            <a:endParaRPr sz="1600">
              <a:solidFill>
                <a:schemeClr val="dk1"/>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grpSp>
        <p:nvGrpSpPr>
          <p:cNvPr id="1006" name="Google Shape;1006;p164"/>
          <p:cNvGrpSpPr/>
          <p:nvPr/>
        </p:nvGrpSpPr>
        <p:grpSpPr>
          <a:xfrm>
            <a:off x="4202558" y="994173"/>
            <a:ext cx="738900" cy="738900"/>
            <a:chOff x="3137108" y="2467173"/>
            <a:chExt cx="738900" cy="738900"/>
          </a:xfrm>
        </p:grpSpPr>
        <p:sp>
          <p:nvSpPr>
            <p:cNvPr id="1007" name="Google Shape;1007;p164"/>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8" name="Google Shape;1008;p164"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1009" name="Google Shape;1009;p164"/>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Microinteracciones y animación</a:t>
            </a:r>
            <a:endParaRPr b="1" sz="4000">
              <a:solidFill>
                <a:schemeClr val="dk1"/>
              </a:solidFill>
              <a:highlight>
                <a:srgbClr val="EAFF6A"/>
              </a:highlight>
              <a:latin typeface="DM Sans"/>
              <a:ea typeface="DM Sans"/>
              <a:cs typeface="DM Sans"/>
              <a:sym typeface="DM Sans"/>
            </a:endParaRPr>
          </a:p>
        </p:txBody>
      </p:sp>
      <p:sp>
        <p:nvSpPr>
          <p:cNvPr id="1010" name="Google Shape;1010;p164"/>
          <p:cNvSpPr txBox="1"/>
          <p:nvPr/>
        </p:nvSpPr>
        <p:spPr>
          <a:xfrm>
            <a:off x="987300" y="3173988"/>
            <a:ext cx="7169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Incorporar animaciones siguiendo los 10 principios de motion. Generar microinteracciones en el prototipo.</a:t>
            </a:r>
            <a:endParaRPr sz="2000">
              <a:solidFill>
                <a:srgbClr val="999999"/>
              </a:solidFill>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pic>
        <p:nvPicPr>
          <p:cNvPr id="1015" name="Google Shape;1015;p165"/>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016" name="Google Shape;1016;p165"/>
          <p:cNvSpPr/>
          <p:nvPr/>
        </p:nvSpPr>
        <p:spPr>
          <a:xfrm>
            <a:off x="469200" y="495850"/>
            <a:ext cx="1804200" cy="310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14.ª PRÁCTICA</a:t>
            </a:r>
            <a:endParaRPr>
              <a:latin typeface="DM Sans"/>
              <a:ea typeface="DM Sans"/>
              <a:cs typeface="DM Sans"/>
              <a:sym typeface="DM Sans"/>
            </a:endParaRPr>
          </a:p>
        </p:txBody>
      </p:sp>
      <p:pic>
        <p:nvPicPr>
          <p:cNvPr id="1017" name="Google Shape;1017;p165"/>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1018" name="Google Shape;1018;p165"/>
          <p:cNvSpPr/>
          <p:nvPr/>
        </p:nvSpPr>
        <p:spPr>
          <a:xfrm flipH="1" rot="10800000">
            <a:off x="469200" y="859000"/>
            <a:ext cx="8205600" cy="11700"/>
          </a:xfrm>
          <a:prstGeom prst="rect">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9" name="Google Shape;1019;p165"/>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1020" name="Google Shape;1020;p165"/>
          <p:cNvSpPr txBox="1"/>
          <p:nvPr/>
        </p:nvSpPr>
        <p:spPr>
          <a:xfrm>
            <a:off x="469200" y="1525175"/>
            <a:ext cx="4025400" cy="2979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None/>
            </a:pPr>
            <a:r>
              <a:rPr b="1" lang="es-419" sz="1200">
                <a:latin typeface="DM Sans"/>
                <a:ea typeface="DM Sans"/>
                <a:cs typeface="DM Sans"/>
                <a:sym typeface="DM Sans"/>
              </a:rPr>
              <a:t>Consigna</a:t>
            </a:r>
            <a:endParaRPr b="1" sz="1200">
              <a:latin typeface="DM Sans"/>
              <a:ea typeface="DM Sans"/>
              <a:cs typeface="DM Sans"/>
              <a:sym typeface="DM Sans"/>
            </a:endParaRPr>
          </a:p>
          <a:p>
            <a:pPr indent="0" lvl="0" marL="0" rtl="0" algn="l">
              <a:lnSpc>
                <a:spcPct val="115000"/>
              </a:lnSpc>
              <a:spcBef>
                <a:spcPts val="1000"/>
              </a:spcBef>
              <a:spcAft>
                <a:spcPts val="0"/>
              </a:spcAft>
              <a:buNone/>
            </a:pPr>
            <a:r>
              <a:rPr lang="es-419" sz="1200">
                <a:solidFill>
                  <a:schemeClr val="dk1"/>
                </a:solidFill>
                <a:latin typeface="DM Sans"/>
                <a:ea typeface="DM Sans"/>
                <a:cs typeface="DM Sans"/>
                <a:sym typeface="DM Sans"/>
              </a:rPr>
              <a:t>Incorporar animaciones siguiendo los 10 principios de motion. Generar microinteracciones en el prototipo. Las animaciones deben cumplir con alguno de los siguientes puntos: orientar a los usuarios, dar feedback sobre las interacciones, hacer foco en algo específico, ocultar el tiempo de carga o espera.</a:t>
            </a:r>
            <a:endParaRPr sz="1200">
              <a:solidFill>
                <a:schemeClr val="dk1"/>
              </a:solidFill>
              <a:latin typeface="DM Sans"/>
              <a:ea typeface="DM Sans"/>
              <a:cs typeface="DM Sans"/>
              <a:sym typeface="DM Sans"/>
            </a:endParaRPr>
          </a:p>
          <a:p>
            <a:pPr indent="-304800" lvl="0" marL="457200" rtl="0" algn="l">
              <a:lnSpc>
                <a:spcPct val="115000"/>
              </a:lnSpc>
              <a:spcBef>
                <a:spcPts val="1000"/>
              </a:spcBef>
              <a:spcAft>
                <a:spcPts val="0"/>
              </a:spcAft>
              <a:buClr>
                <a:srgbClr val="EA90FF"/>
              </a:buClr>
              <a:buSzPts val="1200"/>
              <a:buFont typeface="DM Sans"/>
              <a:buChar char="✓"/>
            </a:pPr>
            <a:r>
              <a:rPr lang="es-419" sz="1200">
                <a:solidFill>
                  <a:schemeClr val="dk1"/>
                </a:solidFill>
                <a:latin typeface="DM Sans"/>
                <a:ea typeface="DM Sans"/>
                <a:cs typeface="DM Sans"/>
                <a:sym typeface="DM Sans"/>
              </a:rPr>
              <a:t>Herramienta sugerida: </a:t>
            </a:r>
            <a:r>
              <a:rPr b="1" lang="es-419" sz="1200">
                <a:solidFill>
                  <a:schemeClr val="dk1"/>
                </a:solidFill>
                <a:latin typeface="DM Sans"/>
                <a:ea typeface="DM Sans"/>
                <a:cs typeface="DM Sans"/>
                <a:sym typeface="DM Sans"/>
              </a:rPr>
              <a:t>Figma/Adobe XD</a:t>
            </a:r>
            <a:endParaRPr b="1" sz="1200">
              <a:solidFill>
                <a:schemeClr val="dk1"/>
              </a:solidFill>
              <a:latin typeface="DM Sans"/>
              <a:ea typeface="DM Sans"/>
              <a:cs typeface="DM Sans"/>
              <a:sym typeface="DM Sans"/>
            </a:endParaRPr>
          </a:p>
          <a:p>
            <a:pPr indent="-304800" lvl="0" marL="457200" rtl="0" algn="l">
              <a:lnSpc>
                <a:spcPct val="115000"/>
              </a:lnSpc>
              <a:spcBef>
                <a:spcPts val="1000"/>
              </a:spcBef>
              <a:spcAft>
                <a:spcPts val="0"/>
              </a:spcAft>
              <a:buClr>
                <a:srgbClr val="EA90FF"/>
              </a:buClr>
              <a:buSzPts val="1200"/>
              <a:buFont typeface="DM Sans"/>
              <a:buChar char="✓"/>
            </a:pPr>
            <a:r>
              <a:rPr lang="es-419" sz="1200">
                <a:solidFill>
                  <a:schemeClr val="dk1"/>
                </a:solidFill>
                <a:latin typeface="DM Sans"/>
                <a:ea typeface="DM Sans"/>
                <a:cs typeface="DM Sans"/>
                <a:sym typeface="DM Sans"/>
              </a:rPr>
              <a:t>Ten en cuenta los siguientes aspectos:</a:t>
            </a:r>
            <a:endParaRPr sz="120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00">
                <a:solidFill>
                  <a:schemeClr val="dk1"/>
                </a:solidFill>
                <a:latin typeface="DM Sans"/>
                <a:ea typeface="DM Sans"/>
                <a:cs typeface="DM Sans"/>
                <a:sym typeface="DM Sans"/>
              </a:rPr>
              <a:t>1. Puedes grabar las animaciones del proyecto y mostrarlas brevemente en un video.</a:t>
            </a:r>
            <a:endParaRPr sz="1200">
              <a:solidFill>
                <a:schemeClr val="dk1"/>
              </a:solidFill>
              <a:latin typeface="DM Sans"/>
              <a:ea typeface="DM Sans"/>
              <a:cs typeface="DM Sans"/>
              <a:sym typeface="DM Sans"/>
            </a:endParaRPr>
          </a:p>
        </p:txBody>
      </p:sp>
      <p:sp>
        <p:nvSpPr>
          <p:cNvPr id="1021" name="Google Shape;1021;p165" title="2."/>
          <p:cNvSpPr txBox="1"/>
          <p:nvPr/>
        </p:nvSpPr>
        <p:spPr>
          <a:xfrm>
            <a:off x="4494600" y="1525175"/>
            <a:ext cx="4171800" cy="283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Clr>
                <a:schemeClr val="dk1"/>
              </a:buClr>
              <a:buSzPts val="1100"/>
              <a:buFont typeface="Arial"/>
              <a:buNone/>
            </a:pPr>
            <a:r>
              <a:rPr lang="es-419" sz="1200">
                <a:solidFill>
                  <a:schemeClr val="dk1"/>
                </a:solidFill>
                <a:latin typeface="DM Sans"/>
                <a:ea typeface="DM Sans"/>
                <a:cs typeface="DM Sans"/>
                <a:sym typeface="DM Sans"/>
              </a:rPr>
              <a:t>2. La animación debe estar presente en algunos de los elementos que generan interacción con el usuario. Para ser considerado animación, debe producirse una transición o cambio en dicho elemento. Se sugiere comenzar con elementos pequeños como íconos, e ir generando animaciones, luego en elementos más grandes o en toda una pantalla.</a:t>
            </a:r>
            <a:endParaRPr sz="120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00">
                <a:solidFill>
                  <a:schemeClr val="dk1"/>
                </a:solidFill>
                <a:latin typeface="DM Sans"/>
                <a:ea typeface="DM Sans"/>
                <a:cs typeface="DM Sans"/>
                <a:sym typeface="DM Sans"/>
              </a:rPr>
              <a:t>3. Presentar por lo menos tres desgloses con detalle las microinteracciones incorporadas y con qué puntos cumple: orientar a los usuarios, dar feedback sobre las interacciones, hacer foco en algo específico, ocultar el tiempo de carga o espera.</a:t>
            </a:r>
            <a:endParaRPr sz="1200">
              <a:solidFill>
                <a:schemeClr val="dk1"/>
              </a:solidFill>
              <a:latin typeface="DM Sans"/>
              <a:ea typeface="DM Sans"/>
              <a:cs typeface="DM Sans"/>
              <a:sym typeface="DM Sans"/>
            </a:endParaRPr>
          </a:p>
        </p:txBody>
      </p:sp>
      <p:sp>
        <p:nvSpPr>
          <p:cNvPr id="1022" name="Google Shape;1022;p165"/>
          <p:cNvSpPr txBox="1"/>
          <p:nvPr/>
        </p:nvSpPr>
        <p:spPr>
          <a:xfrm>
            <a:off x="805713" y="1077850"/>
            <a:ext cx="7167300" cy="53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500">
                <a:solidFill>
                  <a:schemeClr val="dk1"/>
                </a:solidFill>
                <a:latin typeface="DM Sans"/>
                <a:ea typeface="DM Sans"/>
                <a:cs typeface="DM Sans"/>
                <a:sym typeface="DM Sans"/>
              </a:rPr>
              <a:t>Microinteracciones y animación</a:t>
            </a:r>
            <a:endParaRPr b="1" sz="2500">
              <a:solidFill>
                <a:schemeClr val="dk1"/>
              </a:solidFill>
              <a:latin typeface="DM Sans"/>
              <a:ea typeface="DM Sans"/>
              <a:cs typeface="DM Sans"/>
              <a:sym typeface="DM Sans"/>
            </a:endParaRPr>
          </a:p>
        </p:txBody>
      </p:sp>
      <p:sp>
        <p:nvSpPr>
          <p:cNvPr id="1023" name="Google Shape;1023;p165"/>
          <p:cNvSpPr/>
          <p:nvPr/>
        </p:nvSpPr>
        <p:spPr>
          <a:xfrm>
            <a:off x="2369525" y="495850"/>
            <a:ext cx="1943100" cy="310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1024" name="Google Shape;1024;p165"/>
          <p:cNvPicPr preferRelativeResize="0"/>
          <p:nvPr/>
        </p:nvPicPr>
        <p:blipFill>
          <a:blip r:embed="rId4">
            <a:alphaModFix/>
          </a:blip>
          <a:stretch>
            <a:fillRect/>
          </a:stretch>
        </p:blipFill>
        <p:spPr>
          <a:xfrm>
            <a:off x="2459850" y="554350"/>
            <a:ext cx="193800" cy="1938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pic>
        <p:nvPicPr>
          <p:cNvPr id="1029" name="Google Shape;1029;p166"/>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030" name="Google Shape;1030;p166"/>
          <p:cNvSpPr/>
          <p:nvPr/>
        </p:nvSpPr>
        <p:spPr>
          <a:xfrm>
            <a:off x="469200" y="495850"/>
            <a:ext cx="1804200" cy="310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14.ª PRÁCTICA</a:t>
            </a:r>
            <a:endParaRPr>
              <a:latin typeface="DM Sans"/>
              <a:ea typeface="DM Sans"/>
              <a:cs typeface="DM Sans"/>
              <a:sym typeface="DM Sans"/>
            </a:endParaRPr>
          </a:p>
        </p:txBody>
      </p:sp>
      <p:pic>
        <p:nvPicPr>
          <p:cNvPr id="1031" name="Google Shape;1031;p166"/>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1032" name="Google Shape;1032;p166"/>
          <p:cNvSpPr/>
          <p:nvPr/>
        </p:nvSpPr>
        <p:spPr>
          <a:xfrm flipH="1" rot="10800000">
            <a:off x="469200" y="859000"/>
            <a:ext cx="8205600" cy="11700"/>
          </a:xfrm>
          <a:prstGeom prst="rect">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33" name="Google Shape;1033;p166"/>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1034" name="Google Shape;1034;p166"/>
          <p:cNvSpPr txBox="1"/>
          <p:nvPr/>
        </p:nvSpPr>
        <p:spPr>
          <a:xfrm>
            <a:off x="469200" y="1525175"/>
            <a:ext cx="3843300" cy="2724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None/>
            </a:pPr>
            <a:r>
              <a:rPr b="1" lang="es-419" sz="1250">
                <a:latin typeface="DM Sans"/>
                <a:ea typeface="DM Sans"/>
                <a:cs typeface="DM Sans"/>
                <a:sym typeface="DM Sans"/>
              </a:rPr>
              <a:t>Consigna</a:t>
            </a:r>
            <a:endParaRPr b="1" sz="1250">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Incorporar animaciones siguiendo los 10 principios de motion. Generar microinteracciones en el prototipo. Las animaciones deben cumplir con alguno de los siguientes puntos: orientar a los usuarios, dar feedback sobre las interacciones, hacer foco en algo específico, ocultar el tiempo de carga o espera.</a:t>
            </a:r>
            <a:endParaRPr sz="1250">
              <a:solidFill>
                <a:schemeClr val="dk1"/>
              </a:solidFill>
              <a:latin typeface="DM Sans"/>
              <a:ea typeface="DM Sans"/>
              <a:cs typeface="DM Sans"/>
              <a:sym typeface="DM Sans"/>
            </a:endParaRPr>
          </a:p>
          <a:p>
            <a:pPr indent="-307975" lvl="0" marL="457200" rtl="0" algn="l">
              <a:lnSpc>
                <a:spcPct val="115000"/>
              </a:lnSpc>
              <a:spcBef>
                <a:spcPts val="1000"/>
              </a:spcBef>
              <a:spcAft>
                <a:spcPts val="0"/>
              </a:spcAft>
              <a:buClr>
                <a:srgbClr val="EA90FF"/>
              </a:buClr>
              <a:buSzPts val="1250"/>
              <a:buFont typeface="DM Sans"/>
              <a:buChar char="✓"/>
            </a:pPr>
            <a:r>
              <a:rPr lang="es-419" sz="1250">
                <a:solidFill>
                  <a:schemeClr val="dk1"/>
                </a:solidFill>
                <a:latin typeface="DM Sans"/>
                <a:ea typeface="DM Sans"/>
                <a:cs typeface="DM Sans"/>
                <a:sym typeface="DM Sans"/>
              </a:rPr>
              <a:t>Herramienta sugerida: Figma/Adobe XD</a:t>
            </a:r>
            <a:endParaRPr sz="1250">
              <a:solidFill>
                <a:schemeClr val="dk1"/>
              </a:solidFill>
              <a:latin typeface="DM Sans"/>
              <a:ea typeface="DM Sans"/>
              <a:cs typeface="DM Sans"/>
              <a:sym typeface="DM Sans"/>
            </a:endParaRPr>
          </a:p>
          <a:p>
            <a:pPr indent="-307975" lvl="0" marL="457200" rtl="0" algn="l">
              <a:lnSpc>
                <a:spcPct val="115000"/>
              </a:lnSpc>
              <a:spcBef>
                <a:spcPts val="1000"/>
              </a:spcBef>
              <a:spcAft>
                <a:spcPts val="0"/>
              </a:spcAft>
              <a:buClr>
                <a:srgbClr val="EA90FF"/>
              </a:buClr>
              <a:buSzPts val="1250"/>
              <a:buFont typeface="DM Sans"/>
              <a:buChar char="✓"/>
            </a:pPr>
            <a:r>
              <a:rPr lang="es-419" sz="1250">
                <a:solidFill>
                  <a:schemeClr val="dk1"/>
                </a:solidFill>
                <a:latin typeface="DM Sans"/>
                <a:ea typeface="DM Sans"/>
                <a:cs typeface="DM Sans"/>
                <a:sym typeface="DM Sans"/>
              </a:rPr>
              <a:t>Ten en cuenta los siguientes aspectos:</a:t>
            </a:r>
            <a:endParaRPr sz="1250">
              <a:solidFill>
                <a:schemeClr val="dk1"/>
              </a:solidFill>
              <a:latin typeface="DM Sans"/>
              <a:ea typeface="DM Sans"/>
              <a:cs typeface="DM Sans"/>
              <a:sym typeface="DM Sans"/>
            </a:endParaRPr>
          </a:p>
        </p:txBody>
      </p:sp>
      <p:sp>
        <p:nvSpPr>
          <p:cNvPr id="1035" name="Google Shape;1035;p166" title="2."/>
          <p:cNvSpPr txBox="1"/>
          <p:nvPr/>
        </p:nvSpPr>
        <p:spPr>
          <a:xfrm>
            <a:off x="4312625" y="1525175"/>
            <a:ext cx="4353900" cy="231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s-419" sz="1250">
                <a:solidFill>
                  <a:schemeClr val="dk1"/>
                </a:solidFill>
                <a:latin typeface="DM Sans"/>
                <a:ea typeface="DM Sans"/>
                <a:cs typeface="DM Sans"/>
                <a:sym typeface="DM Sans"/>
              </a:rPr>
              <a:t>Fidelidad del Prototipo:</a:t>
            </a:r>
            <a:endParaRPr b="1"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1. Media/Alta de Contenido: </a:t>
            </a:r>
            <a:r>
              <a:rPr lang="es-419" sz="1250">
                <a:solidFill>
                  <a:schemeClr val="dk1"/>
                </a:solidFill>
                <a:latin typeface="DM Sans"/>
                <a:ea typeface="DM Sans"/>
                <a:cs typeface="DM Sans"/>
                <a:sym typeface="DM Sans"/>
              </a:rPr>
              <a:t>Seguir incorporando contenidos reales al prototipo.</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2. Media/Alta Visual:</a:t>
            </a:r>
            <a:r>
              <a:rPr lang="es-419" sz="1250">
                <a:solidFill>
                  <a:schemeClr val="dk1"/>
                </a:solidFill>
                <a:latin typeface="DM Sans"/>
                <a:ea typeface="DM Sans"/>
                <a:cs typeface="DM Sans"/>
                <a:sym typeface="DM Sans"/>
              </a:rPr>
              <a:t> Seguir ajustando el prototipo desde lo visual.</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3. Media de Funcionalidad: </a:t>
            </a:r>
            <a:r>
              <a:rPr lang="es-419" sz="1250">
                <a:solidFill>
                  <a:schemeClr val="dk1"/>
                </a:solidFill>
                <a:latin typeface="DM Sans"/>
                <a:ea typeface="DM Sans"/>
                <a:cs typeface="DM Sans"/>
                <a:sym typeface="DM Sans"/>
              </a:rPr>
              <a:t>Con la incorporación de microinteracciones el prototipo aumenta tu fidelidad de funcionalidad.</a:t>
            </a:r>
            <a:endParaRPr sz="1250">
              <a:solidFill>
                <a:schemeClr val="dk1"/>
              </a:solidFill>
              <a:latin typeface="DM Sans"/>
              <a:ea typeface="DM Sans"/>
              <a:cs typeface="DM Sans"/>
              <a:sym typeface="DM Sans"/>
            </a:endParaRPr>
          </a:p>
        </p:txBody>
      </p:sp>
      <p:sp>
        <p:nvSpPr>
          <p:cNvPr id="1036" name="Google Shape;1036;p166"/>
          <p:cNvSpPr txBox="1"/>
          <p:nvPr/>
        </p:nvSpPr>
        <p:spPr>
          <a:xfrm>
            <a:off x="805713" y="1077850"/>
            <a:ext cx="7167300" cy="53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500">
                <a:solidFill>
                  <a:schemeClr val="dk1"/>
                </a:solidFill>
                <a:latin typeface="DM Sans"/>
                <a:ea typeface="DM Sans"/>
                <a:cs typeface="DM Sans"/>
                <a:sym typeface="DM Sans"/>
              </a:rPr>
              <a:t>Microinteracciones y animación</a:t>
            </a:r>
            <a:endParaRPr b="1" sz="2500">
              <a:solidFill>
                <a:schemeClr val="dk1"/>
              </a:solidFill>
              <a:latin typeface="DM Sans"/>
              <a:ea typeface="DM Sans"/>
              <a:cs typeface="DM Sans"/>
              <a:sym typeface="DM Sans"/>
            </a:endParaRPr>
          </a:p>
        </p:txBody>
      </p:sp>
      <p:sp>
        <p:nvSpPr>
          <p:cNvPr id="1037" name="Google Shape;1037;p166"/>
          <p:cNvSpPr/>
          <p:nvPr/>
        </p:nvSpPr>
        <p:spPr>
          <a:xfrm>
            <a:off x="2369525" y="495850"/>
            <a:ext cx="1943100" cy="310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1038" name="Google Shape;1038;p166"/>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1039" name="Google Shape;1039;p166"/>
          <p:cNvSpPr txBox="1"/>
          <p:nvPr/>
        </p:nvSpPr>
        <p:spPr>
          <a:xfrm>
            <a:off x="469201" y="4692275"/>
            <a:ext cx="43539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highlight>
                  <a:srgbClr val="EAFF6A"/>
                </a:highlight>
                <a:latin typeface="DM Sans"/>
                <a:ea typeface="DM Sans"/>
                <a:cs typeface="DM Sans"/>
                <a:sym typeface="DM Sans"/>
              </a:rPr>
              <a:t>*Este ejercicio es fundamental para las pre-entregas del PF</a:t>
            </a:r>
            <a:endParaRPr sz="1150">
              <a:solidFill>
                <a:srgbClr val="83AEFB"/>
              </a:solidFill>
              <a:highlight>
                <a:srgbClr val="EAFF6A"/>
              </a:highlight>
              <a:latin typeface="DM Sans"/>
              <a:ea typeface="DM Sans"/>
              <a:cs typeface="DM Sans"/>
              <a:sym typeface="DM Sans"/>
            </a:endParaRPr>
          </a:p>
        </p:txBody>
      </p:sp>
      <p:sp>
        <p:nvSpPr>
          <p:cNvPr id="1040" name="Google Shape;1040;p166"/>
          <p:cNvSpPr txBox="1"/>
          <p:nvPr/>
        </p:nvSpPr>
        <p:spPr>
          <a:xfrm>
            <a:off x="4312488" y="4083275"/>
            <a:ext cx="40644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solidFill>
                  <a:srgbClr val="000000"/>
                </a:solidFill>
                <a:highlight>
                  <a:srgbClr val="EAFF6A"/>
                </a:highlight>
                <a:latin typeface="DM Sans"/>
                <a:ea typeface="DM Sans"/>
                <a:cs typeface="DM Sans"/>
                <a:sym typeface="DM Sans"/>
              </a:rPr>
              <a:t>Podrás encontrar un ejemplo en l</a:t>
            </a:r>
            <a:r>
              <a:rPr lang="es-419" sz="1150">
                <a:highlight>
                  <a:srgbClr val="EAFF6A"/>
                </a:highlight>
                <a:latin typeface="DM Sans"/>
                <a:ea typeface="DM Sans"/>
                <a:cs typeface="DM Sans"/>
                <a:sym typeface="DM Sans"/>
              </a:rPr>
              <a:t>a</a:t>
            </a:r>
            <a:r>
              <a:rPr lang="es-419" sz="1150">
                <a:solidFill>
                  <a:srgbClr val="000000"/>
                </a:solidFill>
                <a:highlight>
                  <a:srgbClr val="EAFF6A"/>
                </a:highlight>
                <a:latin typeface="DM Sans"/>
                <a:ea typeface="DM Sans"/>
                <a:cs typeface="DM Sans"/>
                <a:sym typeface="DM Sans"/>
              </a:rPr>
              <a:t> </a:t>
            </a:r>
            <a:r>
              <a:rPr lang="es-419" sz="1150" u="sng">
                <a:solidFill>
                  <a:schemeClr val="hlink"/>
                </a:solidFill>
                <a:highlight>
                  <a:srgbClr val="EAFF6A"/>
                </a:highlight>
                <a:latin typeface="DM Sans"/>
                <a:ea typeface="DM Sans"/>
                <a:cs typeface="DM Sans"/>
                <a:sym typeface="DM Sans"/>
                <a:hlinkClick r:id="rId6"/>
              </a:rPr>
              <a:t>carpeta de clase.</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113"/>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Metodologías de diseño &amp; UX Research</a:t>
            </a:r>
            <a:endParaRPr b="1" sz="4000">
              <a:solidFill>
                <a:schemeClr val="dk1"/>
              </a:solidFill>
              <a:latin typeface="DM Sans"/>
              <a:ea typeface="DM Sans"/>
              <a:cs typeface="DM Sans"/>
              <a:sym typeface="DM Sans"/>
            </a:endParaRPr>
          </a:p>
        </p:txBody>
      </p:sp>
      <p:sp>
        <p:nvSpPr>
          <p:cNvPr id="417" name="Google Shape;417;p113"/>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dk1"/>
                </a:solidFill>
                <a:latin typeface="DM Sans"/>
                <a:ea typeface="DM Sans"/>
                <a:cs typeface="DM Sans"/>
                <a:sym typeface="DM Sans"/>
              </a:rPr>
              <a:t>CLASE 02</a:t>
            </a:r>
            <a:endParaRPr sz="1600">
              <a:solidFill>
                <a:schemeClr val="dk1"/>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6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Sell your story</a:t>
            </a:r>
            <a:endParaRPr b="1" sz="4000">
              <a:solidFill>
                <a:schemeClr val="dk1"/>
              </a:solidFill>
              <a:latin typeface="DM Sans"/>
              <a:ea typeface="DM Sans"/>
              <a:cs typeface="DM Sans"/>
              <a:sym typeface="DM Sans"/>
            </a:endParaRPr>
          </a:p>
        </p:txBody>
      </p:sp>
      <p:sp>
        <p:nvSpPr>
          <p:cNvPr id="1046" name="Google Shape;1046;p167"/>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dk1"/>
                </a:solidFill>
                <a:latin typeface="DM Sans"/>
                <a:ea typeface="DM Sans"/>
                <a:cs typeface="DM Sans"/>
                <a:sym typeface="DM Sans"/>
              </a:rPr>
              <a:t>CLASE 22</a:t>
            </a:r>
            <a:endParaRPr sz="1600">
              <a:solidFill>
                <a:schemeClr val="dk1"/>
              </a:solidFill>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grpSp>
        <p:nvGrpSpPr>
          <p:cNvPr id="1051" name="Google Shape;1051;p168"/>
          <p:cNvGrpSpPr/>
          <p:nvPr/>
        </p:nvGrpSpPr>
        <p:grpSpPr>
          <a:xfrm>
            <a:off x="4202558" y="994173"/>
            <a:ext cx="738900" cy="738900"/>
            <a:chOff x="3137108" y="2467173"/>
            <a:chExt cx="738900" cy="738900"/>
          </a:xfrm>
        </p:grpSpPr>
        <p:sp>
          <p:nvSpPr>
            <p:cNvPr id="1052" name="Google Shape;1052;p168"/>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3" name="Google Shape;1053;p168"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1054" name="Google Shape;1054;p168"/>
          <p:cNvSpPr txBox="1"/>
          <p:nvPr/>
        </p:nvSpPr>
        <p:spPr>
          <a:xfrm>
            <a:off x="1461300" y="19252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Elevator pitch</a:t>
            </a:r>
            <a:endParaRPr b="1" sz="4000">
              <a:solidFill>
                <a:schemeClr val="dk1"/>
              </a:solidFill>
              <a:highlight>
                <a:srgbClr val="EAFF6A"/>
              </a:highlight>
              <a:latin typeface="DM Sans"/>
              <a:ea typeface="DM Sans"/>
              <a:cs typeface="DM Sans"/>
              <a:sym typeface="DM Sans"/>
            </a:endParaRPr>
          </a:p>
        </p:txBody>
      </p:sp>
      <p:sp>
        <p:nvSpPr>
          <p:cNvPr id="1055" name="Google Shape;1055;p168"/>
          <p:cNvSpPr txBox="1"/>
          <p:nvPr/>
        </p:nvSpPr>
        <p:spPr>
          <a:xfrm>
            <a:off x="987300" y="3173988"/>
            <a:ext cx="71694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Redactar un pitch que responda a la presentación de tu proyecto. Debe seguir la estructura ¿Quién eres? ¿Qué haces? ¿Por qué eres único? ¿Cuál es tu objetivo?</a:t>
            </a:r>
            <a:endParaRPr sz="2000">
              <a:solidFill>
                <a:srgbClr val="999999"/>
              </a:solidFill>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pic>
        <p:nvPicPr>
          <p:cNvPr id="1060" name="Google Shape;1060;p169"/>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061" name="Google Shape;1061;p169"/>
          <p:cNvSpPr/>
          <p:nvPr/>
        </p:nvSpPr>
        <p:spPr>
          <a:xfrm>
            <a:off x="469200" y="495850"/>
            <a:ext cx="1804200" cy="310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15.ª PRÁCTICA</a:t>
            </a:r>
            <a:endParaRPr>
              <a:latin typeface="DM Sans"/>
              <a:ea typeface="DM Sans"/>
              <a:cs typeface="DM Sans"/>
              <a:sym typeface="DM Sans"/>
            </a:endParaRPr>
          </a:p>
        </p:txBody>
      </p:sp>
      <p:pic>
        <p:nvPicPr>
          <p:cNvPr id="1062" name="Google Shape;1062;p169"/>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1063" name="Google Shape;1063;p169"/>
          <p:cNvSpPr/>
          <p:nvPr/>
        </p:nvSpPr>
        <p:spPr>
          <a:xfrm flipH="1" rot="10800000">
            <a:off x="469200" y="859000"/>
            <a:ext cx="8205600" cy="11700"/>
          </a:xfrm>
          <a:prstGeom prst="rect">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4" name="Google Shape;1064;p169"/>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1065" name="Google Shape;1065;p169"/>
          <p:cNvSpPr txBox="1"/>
          <p:nvPr/>
        </p:nvSpPr>
        <p:spPr>
          <a:xfrm>
            <a:off x="469200" y="1608850"/>
            <a:ext cx="3716400" cy="2945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None/>
            </a:pPr>
            <a:r>
              <a:rPr b="1" lang="es-419" sz="1250">
                <a:latin typeface="DM Sans"/>
                <a:ea typeface="DM Sans"/>
                <a:cs typeface="DM Sans"/>
                <a:sym typeface="DM Sans"/>
              </a:rPr>
              <a:t>Consigna</a:t>
            </a:r>
            <a:endParaRPr b="1" sz="1250">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Redactar un pitch que responda a la presentación de tu proyecto. Debe seguir la estructura ¿Quién eres? ¿Qué haces? ¿Por qué eres único? ¿Cuál es tu objetivo?</a:t>
            </a:r>
            <a:endParaRPr sz="1250">
              <a:solidFill>
                <a:srgbClr val="83AEFB"/>
              </a:solidFill>
              <a:latin typeface="DM Sans"/>
              <a:ea typeface="DM Sans"/>
              <a:cs typeface="DM Sans"/>
              <a:sym typeface="DM Sans"/>
            </a:endParaRPr>
          </a:p>
          <a:p>
            <a:pPr indent="-307975" lvl="0" marL="457200" rtl="0" algn="l">
              <a:lnSpc>
                <a:spcPct val="115000"/>
              </a:lnSpc>
              <a:spcBef>
                <a:spcPts val="1000"/>
              </a:spcBef>
              <a:spcAft>
                <a:spcPts val="0"/>
              </a:spcAft>
              <a:buClr>
                <a:srgbClr val="EA90FF"/>
              </a:buClr>
              <a:buSzPts val="1250"/>
              <a:buFont typeface="DM Sans"/>
              <a:buChar char="✓"/>
            </a:pPr>
            <a:r>
              <a:rPr lang="es-419" sz="1250">
                <a:solidFill>
                  <a:schemeClr val="dk1"/>
                </a:solidFill>
                <a:latin typeface="DM Sans"/>
                <a:ea typeface="DM Sans"/>
                <a:cs typeface="DM Sans"/>
                <a:sym typeface="DM Sans"/>
              </a:rPr>
              <a:t>Ten en cuenta los siguientes aspectos:</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b="1" lang="es-419" sz="1250">
                <a:solidFill>
                  <a:schemeClr val="dk1"/>
                </a:solidFill>
                <a:latin typeface="DM Sans"/>
                <a:ea typeface="DM Sans"/>
                <a:cs typeface="DM Sans"/>
                <a:sym typeface="DM Sans"/>
              </a:rPr>
              <a:t>1. </a:t>
            </a:r>
            <a:r>
              <a:rPr lang="es-419" sz="1250">
                <a:solidFill>
                  <a:schemeClr val="dk1"/>
                </a:solidFill>
                <a:latin typeface="DM Sans"/>
                <a:ea typeface="DM Sans"/>
                <a:cs typeface="DM Sans"/>
                <a:sym typeface="DM Sans"/>
              </a:rPr>
              <a:t>Responde a las preguntas más comunes. Explicar quién eres, a qué te dedicas, qué problemas resuelve tu herramienta y cómo lo haces, son las primeras preguntas que cualquiera te haría.</a:t>
            </a:r>
            <a:endParaRPr sz="1250">
              <a:solidFill>
                <a:schemeClr val="dk1"/>
              </a:solidFill>
              <a:latin typeface="DM Sans"/>
              <a:ea typeface="DM Sans"/>
              <a:cs typeface="DM Sans"/>
              <a:sym typeface="DM Sans"/>
            </a:endParaRPr>
          </a:p>
        </p:txBody>
      </p:sp>
      <p:sp>
        <p:nvSpPr>
          <p:cNvPr id="1066" name="Google Shape;1066;p169" title="2."/>
          <p:cNvSpPr txBox="1"/>
          <p:nvPr/>
        </p:nvSpPr>
        <p:spPr>
          <a:xfrm>
            <a:off x="4312625" y="1608850"/>
            <a:ext cx="4353900" cy="129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s-419" sz="1250">
                <a:solidFill>
                  <a:schemeClr val="dk1"/>
                </a:solidFill>
                <a:latin typeface="DM Sans"/>
                <a:ea typeface="DM Sans"/>
                <a:cs typeface="DM Sans"/>
                <a:sym typeface="DM Sans"/>
              </a:rPr>
              <a:t>2. </a:t>
            </a:r>
            <a:r>
              <a:rPr lang="es-419" sz="1250">
                <a:solidFill>
                  <a:schemeClr val="dk1"/>
                </a:solidFill>
                <a:latin typeface="DM Sans"/>
                <a:ea typeface="DM Sans"/>
                <a:cs typeface="DM Sans"/>
                <a:sym typeface="DM Sans"/>
              </a:rPr>
              <a:t>Define tu público objetivo.</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b="1" lang="es-419" sz="1250">
                <a:solidFill>
                  <a:schemeClr val="dk1"/>
                </a:solidFill>
                <a:latin typeface="DM Sans"/>
                <a:ea typeface="DM Sans"/>
                <a:cs typeface="DM Sans"/>
                <a:sym typeface="DM Sans"/>
              </a:rPr>
              <a:t>3. </a:t>
            </a:r>
            <a:r>
              <a:rPr lang="es-419" sz="1250">
                <a:solidFill>
                  <a:schemeClr val="dk1"/>
                </a:solidFill>
                <a:latin typeface="DM Sans"/>
                <a:ea typeface="DM Sans"/>
                <a:cs typeface="DM Sans"/>
                <a:sym typeface="DM Sans"/>
              </a:rPr>
              <a:t>Mostrar el proceso evolutivo del prototipo puede ayudar a dar cuenta de cada una de las instancias.</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b="1" lang="es-419" sz="1250">
                <a:solidFill>
                  <a:schemeClr val="dk1"/>
                </a:solidFill>
                <a:latin typeface="DM Sans"/>
                <a:ea typeface="DM Sans"/>
                <a:cs typeface="DM Sans"/>
                <a:sym typeface="DM Sans"/>
              </a:rPr>
              <a:t>4. </a:t>
            </a:r>
            <a:r>
              <a:rPr lang="es-419" sz="1250">
                <a:solidFill>
                  <a:schemeClr val="dk1"/>
                </a:solidFill>
                <a:latin typeface="DM Sans"/>
                <a:ea typeface="DM Sans"/>
                <a:cs typeface="DM Sans"/>
                <a:sym typeface="DM Sans"/>
              </a:rPr>
              <a:t>Resalta qué beneficios consigue tu cliente.</a:t>
            </a:r>
            <a:endParaRPr sz="1250">
              <a:solidFill>
                <a:schemeClr val="dk1"/>
              </a:solidFill>
              <a:latin typeface="DM Sans"/>
              <a:ea typeface="DM Sans"/>
              <a:cs typeface="DM Sans"/>
              <a:sym typeface="DM Sans"/>
            </a:endParaRPr>
          </a:p>
        </p:txBody>
      </p:sp>
      <p:sp>
        <p:nvSpPr>
          <p:cNvPr id="1067" name="Google Shape;1067;p169"/>
          <p:cNvSpPr txBox="1"/>
          <p:nvPr/>
        </p:nvSpPr>
        <p:spPr>
          <a:xfrm>
            <a:off x="805713" y="1077850"/>
            <a:ext cx="7167300" cy="53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500">
                <a:solidFill>
                  <a:schemeClr val="dk1"/>
                </a:solidFill>
                <a:latin typeface="DM Sans"/>
                <a:ea typeface="DM Sans"/>
                <a:cs typeface="DM Sans"/>
                <a:sym typeface="DM Sans"/>
              </a:rPr>
              <a:t>Elevator Pitch</a:t>
            </a:r>
            <a:endParaRPr b="1" sz="2500">
              <a:solidFill>
                <a:schemeClr val="dk1"/>
              </a:solidFill>
              <a:latin typeface="DM Sans"/>
              <a:ea typeface="DM Sans"/>
              <a:cs typeface="DM Sans"/>
              <a:sym typeface="DM Sans"/>
            </a:endParaRPr>
          </a:p>
        </p:txBody>
      </p:sp>
      <p:sp>
        <p:nvSpPr>
          <p:cNvPr id="1068" name="Google Shape;1068;p169"/>
          <p:cNvSpPr/>
          <p:nvPr/>
        </p:nvSpPr>
        <p:spPr>
          <a:xfrm>
            <a:off x="2369525" y="495850"/>
            <a:ext cx="1943100" cy="310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1069" name="Google Shape;1069;p169"/>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1070" name="Google Shape;1070;p169"/>
          <p:cNvSpPr txBox="1"/>
          <p:nvPr/>
        </p:nvSpPr>
        <p:spPr>
          <a:xfrm>
            <a:off x="4312613" y="4076750"/>
            <a:ext cx="40644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solidFill>
                  <a:srgbClr val="000000"/>
                </a:solidFill>
                <a:highlight>
                  <a:srgbClr val="EAFF6A"/>
                </a:highlight>
                <a:latin typeface="DM Sans"/>
                <a:ea typeface="DM Sans"/>
                <a:cs typeface="DM Sans"/>
                <a:sym typeface="DM Sans"/>
              </a:rPr>
              <a:t>Podrás encontrar un ejemplo en l</a:t>
            </a:r>
            <a:r>
              <a:rPr lang="es-419" sz="1150">
                <a:highlight>
                  <a:srgbClr val="EAFF6A"/>
                </a:highlight>
                <a:latin typeface="DM Sans"/>
                <a:ea typeface="DM Sans"/>
                <a:cs typeface="DM Sans"/>
                <a:sym typeface="DM Sans"/>
              </a:rPr>
              <a:t>a</a:t>
            </a:r>
            <a:r>
              <a:rPr lang="es-419" sz="1150">
                <a:solidFill>
                  <a:srgbClr val="000000"/>
                </a:solidFill>
                <a:highlight>
                  <a:srgbClr val="EAFF6A"/>
                </a:highlight>
                <a:latin typeface="DM Sans"/>
                <a:ea typeface="DM Sans"/>
                <a:cs typeface="DM Sans"/>
                <a:sym typeface="DM Sans"/>
              </a:rPr>
              <a:t> </a:t>
            </a:r>
            <a:r>
              <a:rPr lang="es-419" sz="1150" u="sng">
                <a:solidFill>
                  <a:schemeClr val="hlink"/>
                </a:solidFill>
                <a:highlight>
                  <a:srgbClr val="EAFF6A"/>
                </a:highlight>
                <a:latin typeface="DM Sans"/>
                <a:ea typeface="DM Sans"/>
                <a:cs typeface="DM Sans"/>
                <a:sym typeface="DM Sans"/>
                <a:hlinkClick r:id="rId6"/>
              </a:rPr>
              <a:t>carpeta</a:t>
            </a:r>
            <a:r>
              <a:rPr lang="es-419" sz="1150" u="sng">
                <a:solidFill>
                  <a:schemeClr val="hlink"/>
                </a:solidFill>
                <a:highlight>
                  <a:srgbClr val="EAFF6A"/>
                </a:highlight>
                <a:latin typeface="DM Sans"/>
                <a:ea typeface="DM Sans"/>
                <a:cs typeface="DM Sans"/>
                <a:sym typeface="DM Sans"/>
                <a:hlinkClick r:id="rId7"/>
              </a:rPr>
              <a:t> de clase.</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170"/>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Presentación del portfolio + reporte UX</a:t>
            </a:r>
            <a:endParaRPr b="1" sz="4000">
              <a:solidFill>
                <a:schemeClr val="dk1"/>
              </a:solidFill>
              <a:latin typeface="DM Sans"/>
              <a:ea typeface="DM Sans"/>
              <a:cs typeface="DM Sans"/>
              <a:sym typeface="DM Sans"/>
            </a:endParaRPr>
          </a:p>
        </p:txBody>
      </p:sp>
      <p:sp>
        <p:nvSpPr>
          <p:cNvPr id="1076" name="Google Shape;1076;p170"/>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dk1"/>
                </a:solidFill>
                <a:latin typeface="DM Sans"/>
                <a:ea typeface="DM Sans"/>
                <a:cs typeface="DM Sans"/>
                <a:sym typeface="DM Sans"/>
              </a:rPr>
              <a:t>CLASE 23</a:t>
            </a:r>
            <a:endParaRPr sz="1600">
              <a:solidFill>
                <a:schemeClr val="dk1"/>
              </a:solidFill>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grpSp>
        <p:nvGrpSpPr>
          <p:cNvPr id="1081" name="Google Shape;1081;p171"/>
          <p:cNvGrpSpPr/>
          <p:nvPr/>
        </p:nvGrpSpPr>
        <p:grpSpPr>
          <a:xfrm>
            <a:off x="4202558" y="994173"/>
            <a:ext cx="738900" cy="738900"/>
            <a:chOff x="3137108" y="2467173"/>
            <a:chExt cx="738900" cy="738900"/>
          </a:xfrm>
        </p:grpSpPr>
        <p:sp>
          <p:nvSpPr>
            <p:cNvPr id="1082" name="Google Shape;1082;p171"/>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3" name="Google Shape;1083;p171"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1084" name="Google Shape;1084;p171"/>
          <p:cNvSpPr txBox="1"/>
          <p:nvPr/>
        </p:nvSpPr>
        <p:spPr>
          <a:xfrm>
            <a:off x="1461300" y="19252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Reporte UX</a:t>
            </a:r>
            <a:endParaRPr b="1" sz="4000">
              <a:solidFill>
                <a:schemeClr val="dk1"/>
              </a:solidFill>
              <a:highlight>
                <a:srgbClr val="EAFF6A"/>
              </a:highlight>
              <a:latin typeface="DM Sans"/>
              <a:ea typeface="DM Sans"/>
              <a:cs typeface="DM Sans"/>
              <a:sym typeface="DM Sans"/>
            </a:endParaRPr>
          </a:p>
        </p:txBody>
      </p:sp>
      <p:sp>
        <p:nvSpPr>
          <p:cNvPr id="1085" name="Google Shape;1085;p171"/>
          <p:cNvSpPr txBox="1"/>
          <p:nvPr/>
        </p:nvSpPr>
        <p:spPr>
          <a:xfrm>
            <a:off x="987300" y="3173988"/>
            <a:ext cx="71694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Construir un reporte personal que evidencie todo el proceso de trabajo realizado en el curso. Seguir la estructura, ¿por qué?, ¿cómo?, y ¿qué?</a:t>
            </a:r>
            <a:endParaRPr sz="2000">
              <a:solidFill>
                <a:srgbClr val="999999"/>
              </a:solidFill>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pic>
        <p:nvPicPr>
          <p:cNvPr id="1090" name="Google Shape;1090;p172"/>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091" name="Google Shape;1091;p172"/>
          <p:cNvSpPr/>
          <p:nvPr/>
        </p:nvSpPr>
        <p:spPr>
          <a:xfrm>
            <a:off x="469200" y="495850"/>
            <a:ext cx="1804200" cy="310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16.ª PRÁCTICA</a:t>
            </a:r>
            <a:endParaRPr>
              <a:latin typeface="DM Sans"/>
              <a:ea typeface="DM Sans"/>
              <a:cs typeface="DM Sans"/>
              <a:sym typeface="DM Sans"/>
            </a:endParaRPr>
          </a:p>
        </p:txBody>
      </p:sp>
      <p:pic>
        <p:nvPicPr>
          <p:cNvPr id="1092" name="Google Shape;1092;p172"/>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1093" name="Google Shape;1093;p172"/>
          <p:cNvSpPr/>
          <p:nvPr/>
        </p:nvSpPr>
        <p:spPr>
          <a:xfrm flipH="1" rot="10800000">
            <a:off x="469200" y="859000"/>
            <a:ext cx="8205600" cy="11700"/>
          </a:xfrm>
          <a:prstGeom prst="rect">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4" name="Google Shape;1094;p172"/>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1095" name="Google Shape;1095;p172"/>
          <p:cNvSpPr txBox="1"/>
          <p:nvPr/>
        </p:nvSpPr>
        <p:spPr>
          <a:xfrm>
            <a:off x="469200" y="1608850"/>
            <a:ext cx="3716400" cy="2281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None/>
            </a:pPr>
            <a:r>
              <a:rPr b="1" lang="es-419" sz="1250">
                <a:latin typeface="DM Sans"/>
                <a:ea typeface="DM Sans"/>
                <a:cs typeface="DM Sans"/>
                <a:sym typeface="DM Sans"/>
              </a:rPr>
              <a:t>Consigna</a:t>
            </a:r>
            <a:endParaRPr b="1" sz="1250">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Construir un reporte personal que evidencie todo el proceso de trabajo realizado en el curso. Seguir la estructura ¿Por qué? ¿C</a:t>
            </a:r>
            <a:r>
              <a:rPr lang="es-419" sz="1250">
                <a:solidFill>
                  <a:schemeClr val="dk1"/>
                </a:solidFill>
                <a:latin typeface="DM Sans"/>
                <a:ea typeface="DM Sans"/>
                <a:cs typeface="DM Sans"/>
                <a:sym typeface="DM Sans"/>
              </a:rPr>
              <a:t>ómo?</a:t>
            </a:r>
            <a:r>
              <a:rPr lang="es-419" sz="1250">
                <a:solidFill>
                  <a:schemeClr val="dk1"/>
                </a:solidFill>
                <a:latin typeface="DM Sans"/>
                <a:ea typeface="DM Sans"/>
                <a:cs typeface="DM Sans"/>
                <a:sym typeface="DM Sans"/>
              </a:rPr>
              <a:t> </a:t>
            </a:r>
            <a:r>
              <a:rPr lang="es-419" sz="1250">
                <a:solidFill>
                  <a:schemeClr val="dk1"/>
                </a:solidFill>
                <a:latin typeface="DM Sans"/>
                <a:ea typeface="DM Sans"/>
                <a:cs typeface="DM Sans"/>
                <a:sym typeface="DM Sans"/>
              </a:rPr>
              <a:t>y ¿Qué</a:t>
            </a:r>
            <a:r>
              <a:rPr lang="es-419" sz="1250">
                <a:solidFill>
                  <a:schemeClr val="dk1"/>
                </a:solidFill>
                <a:latin typeface="DM Sans"/>
                <a:ea typeface="DM Sans"/>
                <a:cs typeface="DM Sans"/>
                <a:sym typeface="DM Sans"/>
              </a:rPr>
              <a:t>?</a:t>
            </a:r>
            <a:endParaRPr sz="1250">
              <a:solidFill>
                <a:srgbClr val="83AEFB"/>
              </a:solidFill>
              <a:latin typeface="DM Sans"/>
              <a:ea typeface="DM Sans"/>
              <a:cs typeface="DM Sans"/>
              <a:sym typeface="DM Sans"/>
            </a:endParaRPr>
          </a:p>
          <a:p>
            <a:pPr indent="-307975" lvl="0" marL="457200" rtl="0" algn="l">
              <a:lnSpc>
                <a:spcPct val="115000"/>
              </a:lnSpc>
              <a:spcBef>
                <a:spcPts val="1000"/>
              </a:spcBef>
              <a:spcAft>
                <a:spcPts val="0"/>
              </a:spcAft>
              <a:buClr>
                <a:srgbClr val="EA90FF"/>
              </a:buClr>
              <a:buSzPts val="1250"/>
              <a:buFont typeface="DM Sans"/>
              <a:buChar char="✓"/>
            </a:pPr>
            <a:r>
              <a:rPr lang="es-419" sz="1250">
                <a:solidFill>
                  <a:schemeClr val="dk1"/>
                </a:solidFill>
                <a:latin typeface="DM Sans"/>
                <a:ea typeface="DM Sans"/>
                <a:cs typeface="DM Sans"/>
                <a:sym typeface="DM Sans"/>
              </a:rPr>
              <a:t>Ten en cuenta los siguientes aspectos:</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b="1" lang="es-419" sz="1250">
                <a:solidFill>
                  <a:schemeClr val="dk1"/>
                </a:solidFill>
                <a:latin typeface="DM Sans"/>
                <a:ea typeface="DM Sans"/>
                <a:cs typeface="DM Sans"/>
                <a:sym typeface="DM Sans"/>
              </a:rPr>
              <a:t>1. </a:t>
            </a:r>
            <a:r>
              <a:rPr lang="es-419" sz="1250">
                <a:solidFill>
                  <a:schemeClr val="dk1"/>
                </a:solidFill>
                <a:latin typeface="DM Sans"/>
                <a:ea typeface="DM Sans"/>
                <a:cs typeface="DM Sans"/>
                <a:sym typeface="DM Sans"/>
              </a:rPr>
              <a:t>Se debe poner en manifiesto todas las instancias de validación del prototipo y del proyecto.</a:t>
            </a:r>
            <a:endParaRPr sz="1250">
              <a:solidFill>
                <a:schemeClr val="dk1"/>
              </a:solidFill>
              <a:latin typeface="DM Sans"/>
              <a:ea typeface="DM Sans"/>
              <a:cs typeface="DM Sans"/>
              <a:sym typeface="DM Sans"/>
            </a:endParaRPr>
          </a:p>
        </p:txBody>
      </p:sp>
      <p:sp>
        <p:nvSpPr>
          <p:cNvPr id="1096" name="Google Shape;1096;p172" title="2."/>
          <p:cNvSpPr txBox="1"/>
          <p:nvPr/>
        </p:nvSpPr>
        <p:spPr>
          <a:xfrm>
            <a:off x="4312625" y="1608850"/>
            <a:ext cx="4353900" cy="1740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s-419" sz="1250">
                <a:solidFill>
                  <a:schemeClr val="dk1"/>
                </a:solidFill>
                <a:latin typeface="DM Sans"/>
                <a:ea typeface="DM Sans"/>
                <a:cs typeface="DM Sans"/>
                <a:sym typeface="DM Sans"/>
              </a:rPr>
              <a:t>2. </a:t>
            </a:r>
            <a:r>
              <a:rPr lang="es-419" sz="1250">
                <a:solidFill>
                  <a:schemeClr val="dk1"/>
                </a:solidFill>
                <a:latin typeface="DM Sans"/>
                <a:ea typeface="DM Sans"/>
                <a:cs typeface="DM Sans"/>
                <a:sym typeface="DM Sans"/>
              </a:rPr>
              <a:t>Se sugiere utilizar tipografía y colores similares a los que están siendo utilizados dentro de nuestra aplicación para generar más identidad con el trabajo.</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b="1" lang="es-419" sz="1250">
                <a:solidFill>
                  <a:schemeClr val="dk1"/>
                </a:solidFill>
                <a:latin typeface="DM Sans"/>
                <a:ea typeface="DM Sans"/>
                <a:cs typeface="DM Sans"/>
                <a:sym typeface="DM Sans"/>
              </a:rPr>
              <a:t>3. </a:t>
            </a:r>
            <a:r>
              <a:rPr lang="es-419" sz="1250">
                <a:solidFill>
                  <a:schemeClr val="dk1"/>
                </a:solidFill>
                <a:latin typeface="DM Sans"/>
                <a:ea typeface="DM Sans"/>
                <a:cs typeface="DM Sans"/>
                <a:sym typeface="DM Sans"/>
              </a:rPr>
              <a:t>Mostrar el proceso evolutivo del prototipo puede ayudar a dar cuenta de cada una de las instancias.</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b="1" lang="es-419" sz="1250">
                <a:solidFill>
                  <a:schemeClr val="dk1"/>
                </a:solidFill>
                <a:latin typeface="DM Sans"/>
                <a:ea typeface="DM Sans"/>
                <a:cs typeface="DM Sans"/>
                <a:sym typeface="DM Sans"/>
              </a:rPr>
              <a:t>4. </a:t>
            </a:r>
            <a:r>
              <a:rPr lang="es-419" sz="1250">
                <a:solidFill>
                  <a:schemeClr val="dk1"/>
                </a:solidFill>
                <a:latin typeface="DM Sans"/>
                <a:ea typeface="DM Sans"/>
                <a:cs typeface="DM Sans"/>
                <a:sym typeface="DM Sans"/>
              </a:rPr>
              <a:t>Tener presente la tabla de validaciones.</a:t>
            </a:r>
            <a:endParaRPr sz="1250">
              <a:solidFill>
                <a:schemeClr val="dk1"/>
              </a:solidFill>
              <a:latin typeface="DM Sans"/>
              <a:ea typeface="DM Sans"/>
              <a:cs typeface="DM Sans"/>
              <a:sym typeface="DM Sans"/>
            </a:endParaRPr>
          </a:p>
        </p:txBody>
      </p:sp>
      <p:sp>
        <p:nvSpPr>
          <p:cNvPr id="1097" name="Google Shape;1097;p172"/>
          <p:cNvSpPr txBox="1"/>
          <p:nvPr/>
        </p:nvSpPr>
        <p:spPr>
          <a:xfrm>
            <a:off x="805713" y="1077850"/>
            <a:ext cx="7167300" cy="53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500">
                <a:solidFill>
                  <a:schemeClr val="dk1"/>
                </a:solidFill>
                <a:latin typeface="DM Sans"/>
                <a:ea typeface="DM Sans"/>
                <a:cs typeface="DM Sans"/>
                <a:sym typeface="DM Sans"/>
              </a:rPr>
              <a:t>Reporte UX</a:t>
            </a:r>
            <a:endParaRPr b="1" sz="2500">
              <a:solidFill>
                <a:schemeClr val="dk1"/>
              </a:solidFill>
              <a:latin typeface="DM Sans"/>
              <a:ea typeface="DM Sans"/>
              <a:cs typeface="DM Sans"/>
              <a:sym typeface="DM Sans"/>
            </a:endParaRPr>
          </a:p>
        </p:txBody>
      </p:sp>
      <p:sp>
        <p:nvSpPr>
          <p:cNvPr id="1098" name="Google Shape;1098;p172"/>
          <p:cNvSpPr/>
          <p:nvPr/>
        </p:nvSpPr>
        <p:spPr>
          <a:xfrm>
            <a:off x="2369525" y="495850"/>
            <a:ext cx="1943100" cy="310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1099" name="Google Shape;1099;p172"/>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1100" name="Google Shape;1100;p172"/>
          <p:cNvSpPr txBox="1"/>
          <p:nvPr/>
        </p:nvSpPr>
        <p:spPr>
          <a:xfrm>
            <a:off x="4312613" y="4076750"/>
            <a:ext cx="40644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solidFill>
                  <a:srgbClr val="000000"/>
                </a:solidFill>
                <a:highlight>
                  <a:srgbClr val="EAFF6A"/>
                </a:highlight>
                <a:latin typeface="DM Sans"/>
                <a:ea typeface="DM Sans"/>
                <a:cs typeface="DM Sans"/>
                <a:sym typeface="DM Sans"/>
              </a:rPr>
              <a:t>Podrás encontrar un ejemplo en l</a:t>
            </a:r>
            <a:r>
              <a:rPr lang="es-419" sz="1150">
                <a:highlight>
                  <a:srgbClr val="EAFF6A"/>
                </a:highlight>
                <a:latin typeface="DM Sans"/>
                <a:ea typeface="DM Sans"/>
                <a:cs typeface="DM Sans"/>
                <a:sym typeface="DM Sans"/>
              </a:rPr>
              <a:t>a</a:t>
            </a:r>
            <a:r>
              <a:rPr lang="es-419" sz="1150">
                <a:solidFill>
                  <a:srgbClr val="000000"/>
                </a:solidFill>
                <a:highlight>
                  <a:srgbClr val="EAFF6A"/>
                </a:highlight>
                <a:latin typeface="DM Sans"/>
                <a:ea typeface="DM Sans"/>
                <a:cs typeface="DM Sans"/>
                <a:sym typeface="DM Sans"/>
              </a:rPr>
              <a:t> </a:t>
            </a:r>
            <a:r>
              <a:rPr lang="es-419" sz="1150" u="sng">
                <a:solidFill>
                  <a:schemeClr val="hlink"/>
                </a:solidFill>
                <a:highlight>
                  <a:srgbClr val="EAFF6A"/>
                </a:highlight>
                <a:latin typeface="DM Sans"/>
                <a:ea typeface="DM Sans"/>
                <a:cs typeface="DM Sans"/>
                <a:sym typeface="DM Sans"/>
                <a:hlinkClick r:id="rId6"/>
              </a:rPr>
              <a:t>carpeta</a:t>
            </a:r>
            <a:r>
              <a:rPr lang="es-419" sz="1150" u="sng">
                <a:solidFill>
                  <a:schemeClr val="hlink"/>
                </a:solidFill>
                <a:highlight>
                  <a:srgbClr val="EAFF6A"/>
                </a:highlight>
                <a:latin typeface="DM Sans"/>
                <a:ea typeface="DM Sans"/>
                <a:cs typeface="DM Sans"/>
                <a:sym typeface="DM Sans"/>
                <a:hlinkClick r:id="rId7"/>
              </a:rPr>
              <a:t> de clase.</a:t>
            </a:r>
            <a:endParaRPr sz="1150">
              <a:solidFill>
                <a:srgbClr val="83AEFB"/>
              </a:solidFill>
              <a:highlight>
                <a:srgbClr val="EAFF6A"/>
              </a:highlight>
              <a:latin typeface="DM Sans"/>
              <a:ea typeface="DM Sans"/>
              <a:cs typeface="DM Sans"/>
              <a:sym typeface="DM Sans"/>
            </a:endParaRPr>
          </a:p>
        </p:txBody>
      </p:sp>
      <p:sp>
        <p:nvSpPr>
          <p:cNvPr id="1101" name="Google Shape;1101;p172"/>
          <p:cNvSpPr/>
          <p:nvPr/>
        </p:nvSpPr>
        <p:spPr>
          <a:xfrm>
            <a:off x="4408750" y="495850"/>
            <a:ext cx="1943100" cy="310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a:t>
            </a:r>
            <a:r>
              <a:rPr lang="es-419" sz="1350">
                <a:latin typeface="DM Sans"/>
                <a:ea typeface="DM Sans"/>
                <a:cs typeface="DM Sans"/>
                <a:sym typeface="DM Sans"/>
              </a:rPr>
              <a:t>Entrega Final</a:t>
            </a:r>
            <a:endParaRPr>
              <a:latin typeface="DM Sans"/>
              <a:ea typeface="DM Sans"/>
              <a:cs typeface="DM Sans"/>
              <a:sym typeface="DM Sans"/>
            </a:endParaRPr>
          </a:p>
        </p:txBody>
      </p:sp>
      <p:pic>
        <p:nvPicPr>
          <p:cNvPr id="1102" name="Google Shape;1102;p172" title="ícono de proyecto final"/>
          <p:cNvPicPr preferRelativeResize="0"/>
          <p:nvPr/>
        </p:nvPicPr>
        <p:blipFill>
          <a:blip r:embed="rId8">
            <a:alphaModFix/>
          </a:blip>
          <a:stretch>
            <a:fillRect/>
          </a:stretch>
        </p:blipFill>
        <p:spPr>
          <a:xfrm>
            <a:off x="4491475" y="516963"/>
            <a:ext cx="268525" cy="268550"/>
          </a:xfrm>
          <a:prstGeom prst="rect">
            <a:avLst/>
          </a:prstGeom>
          <a:noFill/>
          <a:ln>
            <a:noFill/>
          </a:ln>
        </p:spPr>
      </p:pic>
      <p:sp>
        <p:nvSpPr>
          <p:cNvPr id="1103" name="Google Shape;1103;p172"/>
          <p:cNvSpPr txBox="1"/>
          <p:nvPr/>
        </p:nvSpPr>
        <p:spPr>
          <a:xfrm>
            <a:off x="469201" y="4692275"/>
            <a:ext cx="43539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highlight>
                  <a:srgbClr val="EAFF6A"/>
                </a:highlight>
                <a:latin typeface="DM Sans"/>
                <a:ea typeface="DM Sans"/>
                <a:cs typeface="DM Sans"/>
                <a:sym typeface="DM Sans"/>
              </a:rPr>
              <a:t>*Este ejercicio es fundamental para la entrega final del PF</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173"/>
          <p:cNvSpPr txBox="1"/>
          <p:nvPr/>
        </p:nvSpPr>
        <p:spPr>
          <a:xfrm>
            <a:off x="1461300" y="2202300"/>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Workshop: </a:t>
            </a:r>
            <a:r>
              <a:rPr b="1" lang="es-419" sz="4000">
                <a:solidFill>
                  <a:schemeClr val="dk1"/>
                </a:solidFill>
                <a:latin typeface="DM Sans"/>
                <a:ea typeface="DM Sans"/>
                <a:cs typeface="DM Sans"/>
                <a:sym typeface="DM Sans"/>
              </a:rPr>
              <a:t>Presentación del portfolio + reporte UX</a:t>
            </a:r>
            <a:endParaRPr b="1" sz="4000">
              <a:solidFill>
                <a:schemeClr val="dk1"/>
              </a:solidFill>
              <a:latin typeface="DM Sans"/>
              <a:ea typeface="DM Sans"/>
              <a:cs typeface="DM Sans"/>
              <a:sym typeface="DM Sans"/>
            </a:endParaRPr>
          </a:p>
        </p:txBody>
      </p:sp>
      <p:sp>
        <p:nvSpPr>
          <p:cNvPr id="1109" name="Google Shape;1109;p173"/>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dk1"/>
                </a:solidFill>
                <a:latin typeface="DM Sans"/>
                <a:ea typeface="DM Sans"/>
                <a:cs typeface="DM Sans"/>
                <a:sym typeface="DM Sans"/>
              </a:rPr>
              <a:t>CLASE 24</a:t>
            </a:r>
            <a:endParaRPr sz="1600">
              <a:solidFill>
                <a:schemeClr val="dk1"/>
              </a:solidFill>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grpSp>
        <p:nvGrpSpPr>
          <p:cNvPr id="1114" name="Google Shape;1114;p174"/>
          <p:cNvGrpSpPr/>
          <p:nvPr/>
        </p:nvGrpSpPr>
        <p:grpSpPr>
          <a:xfrm>
            <a:off x="4202558" y="994173"/>
            <a:ext cx="738900" cy="738900"/>
            <a:chOff x="3137108" y="2467173"/>
            <a:chExt cx="738900" cy="738900"/>
          </a:xfrm>
        </p:grpSpPr>
        <p:sp>
          <p:nvSpPr>
            <p:cNvPr id="1115" name="Google Shape;1115;p174"/>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6" name="Google Shape;1116;p174"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1117" name="Google Shape;1117;p174"/>
          <p:cNvSpPr txBox="1"/>
          <p:nvPr/>
        </p:nvSpPr>
        <p:spPr>
          <a:xfrm>
            <a:off x="1461300" y="19252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Mockups</a:t>
            </a:r>
            <a:endParaRPr b="1" sz="4000">
              <a:solidFill>
                <a:schemeClr val="dk1"/>
              </a:solidFill>
              <a:highlight>
                <a:srgbClr val="EAFF6A"/>
              </a:highlight>
              <a:latin typeface="DM Sans"/>
              <a:ea typeface="DM Sans"/>
              <a:cs typeface="DM Sans"/>
              <a:sym typeface="DM Sans"/>
            </a:endParaRPr>
          </a:p>
        </p:txBody>
      </p:sp>
      <p:sp>
        <p:nvSpPr>
          <p:cNvPr id="1118" name="Google Shape;1118;p174"/>
          <p:cNvSpPr txBox="1"/>
          <p:nvPr/>
        </p:nvSpPr>
        <p:spPr>
          <a:xfrm>
            <a:off x="987300" y="3173988"/>
            <a:ext cx="71694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Generar los mockups de tu proyecto. Al menos debe haber dos mockups persuasivo, dos informativos y uno identificatorio.</a:t>
            </a:r>
            <a:endParaRPr sz="2000">
              <a:solidFill>
                <a:srgbClr val="999999"/>
              </a:solidFill>
              <a:latin typeface="DM Sans"/>
              <a:ea typeface="DM Sans"/>
              <a:cs typeface="DM Sans"/>
              <a:sym typeface="DM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pic>
        <p:nvPicPr>
          <p:cNvPr id="1123" name="Google Shape;1123;p175"/>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124" name="Google Shape;1124;p175"/>
          <p:cNvSpPr/>
          <p:nvPr/>
        </p:nvSpPr>
        <p:spPr>
          <a:xfrm>
            <a:off x="469200" y="495850"/>
            <a:ext cx="1804200" cy="310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17.ª PRÁCTICA</a:t>
            </a:r>
            <a:endParaRPr>
              <a:latin typeface="DM Sans"/>
              <a:ea typeface="DM Sans"/>
              <a:cs typeface="DM Sans"/>
              <a:sym typeface="DM Sans"/>
            </a:endParaRPr>
          </a:p>
        </p:txBody>
      </p:sp>
      <p:pic>
        <p:nvPicPr>
          <p:cNvPr id="1125" name="Google Shape;1125;p175"/>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1126" name="Google Shape;1126;p175"/>
          <p:cNvSpPr/>
          <p:nvPr/>
        </p:nvSpPr>
        <p:spPr>
          <a:xfrm flipH="1" rot="10800000">
            <a:off x="469200" y="859000"/>
            <a:ext cx="8205600" cy="11700"/>
          </a:xfrm>
          <a:prstGeom prst="rect">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7" name="Google Shape;1127;p175"/>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1128" name="Google Shape;1128;p175"/>
          <p:cNvSpPr txBox="1"/>
          <p:nvPr/>
        </p:nvSpPr>
        <p:spPr>
          <a:xfrm>
            <a:off x="469200" y="1608850"/>
            <a:ext cx="3716400" cy="2060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None/>
            </a:pPr>
            <a:r>
              <a:rPr b="1" lang="es-419" sz="1250">
                <a:latin typeface="DM Sans"/>
                <a:ea typeface="DM Sans"/>
                <a:cs typeface="DM Sans"/>
                <a:sym typeface="DM Sans"/>
              </a:rPr>
              <a:t>Consigna</a:t>
            </a:r>
            <a:endParaRPr b="1" sz="1250">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Generar los mockups de tu proyecto. Al menos debe haber dos mockups persuasivos, dos informativos y uno identificatorio.</a:t>
            </a:r>
            <a:endParaRPr sz="1250">
              <a:solidFill>
                <a:schemeClr val="dk1"/>
              </a:solidFill>
              <a:latin typeface="DM Sans"/>
              <a:ea typeface="DM Sans"/>
              <a:cs typeface="DM Sans"/>
              <a:sym typeface="DM Sans"/>
            </a:endParaRPr>
          </a:p>
          <a:p>
            <a:pPr indent="-307975" lvl="0" marL="457200" rtl="0" algn="l">
              <a:lnSpc>
                <a:spcPct val="115000"/>
              </a:lnSpc>
              <a:spcBef>
                <a:spcPts val="1000"/>
              </a:spcBef>
              <a:spcAft>
                <a:spcPts val="0"/>
              </a:spcAft>
              <a:buClr>
                <a:srgbClr val="EA90FF"/>
              </a:buClr>
              <a:buSzPts val="1250"/>
              <a:buFont typeface="DM Sans"/>
              <a:buChar char="✓"/>
            </a:pPr>
            <a:r>
              <a:rPr lang="es-419" sz="1250">
                <a:solidFill>
                  <a:schemeClr val="dk1"/>
                </a:solidFill>
                <a:latin typeface="DM Sans"/>
                <a:ea typeface="DM Sans"/>
                <a:cs typeface="DM Sans"/>
                <a:sym typeface="DM Sans"/>
              </a:rPr>
              <a:t>Ten en cuenta los siguientes aspectos:</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b="1" lang="es-419" sz="1250">
                <a:solidFill>
                  <a:schemeClr val="dk1"/>
                </a:solidFill>
                <a:latin typeface="DM Sans"/>
                <a:ea typeface="DM Sans"/>
                <a:cs typeface="DM Sans"/>
                <a:sym typeface="DM Sans"/>
              </a:rPr>
              <a:t>1. </a:t>
            </a:r>
            <a:r>
              <a:rPr lang="es-419" sz="1250">
                <a:solidFill>
                  <a:schemeClr val="dk1"/>
                </a:solidFill>
                <a:latin typeface="DM Sans"/>
                <a:ea typeface="DM Sans"/>
                <a:cs typeface="DM Sans"/>
                <a:sym typeface="DM Sans"/>
              </a:rPr>
              <a:t>Usar los mockups del celular correspondiente al sistema operativo elegido.</a:t>
            </a:r>
            <a:endParaRPr sz="1250">
              <a:solidFill>
                <a:schemeClr val="dk1"/>
              </a:solidFill>
              <a:latin typeface="DM Sans"/>
              <a:ea typeface="DM Sans"/>
              <a:cs typeface="DM Sans"/>
              <a:sym typeface="DM Sans"/>
            </a:endParaRPr>
          </a:p>
        </p:txBody>
      </p:sp>
      <p:sp>
        <p:nvSpPr>
          <p:cNvPr id="1129" name="Google Shape;1129;p175" title="2."/>
          <p:cNvSpPr txBox="1"/>
          <p:nvPr/>
        </p:nvSpPr>
        <p:spPr>
          <a:xfrm>
            <a:off x="4312625" y="1608850"/>
            <a:ext cx="4353900" cy="1740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s-419" sz="1250">
                <a:solidFill>
                  <a:schemeClr val="dk1"/>
                </a:solidFill>
                <a:latin typeface="DM Sans"/>
                <a:ea typeface="DM Sans"/>
                <a:cs typeface="DM Sans"/>
                <a:sym typeface="DM Sans"/>
              </a:rPr>
              <a:t>2. </a:t>
            </a:r>
            <a:r>
              <a:rPr lang="es-419" sz="1250">
                <a:solidFill>
                  <a:schemeClr val="dk1"/>
                </a:solidFill>
                <a:latin typeface="DM Sans"/>
                <a:ea typeface="DM Sans"/>
                <a:cs typeface="DM Sans"/>
                <a:sym typeface="DM Sans"/>
              </a:rPr>
              <a:t>Piensa que imágenes necesitas para tu presentación y genera los mockup necesarios.</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b="1" lang="es-419" sz="1250">
                <a:solidFill>
                  <a:schemeClr val="dk1"/>
                </a:solidFill>
                <a:latin typeface="DM Sans"/>
                <a:ea typeface="DM Sans"/>
                <a:cs typeface="DM Sans"/>
                <a:sym typeface="DM Sans"/>
              </a:rPr>
              <a:t>3. </a:t>
            </a:r>
            <a:r>
              <a:rPr lang="es-419" sz="1250">
                <a:solidFill>
                  <a:schemeClr val="dk1"/>
                </a:solidFill>
                <a:latin typeface="DM Sans"/>
                <a:ea typeface="DM Sans"/>
                <a:cs typeface="DM Sans"/>
                <a:sym typeface="DM Sans"/>
              </a:rPr>
              <a:t>Mostrar el proceso evolutivo del prototipo puede ayudar a dar cuenta de cada una de las instancias.</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b="1" lang="es-419" sz="1250">
                <a:solidFill>
                  <a:schemeClr val="dk1"/>
                </a:solidFill>
                <a:latin typeface="DM Sans"/>
                <a:ea typeface="DM Sans"/>
                <a:cs typeface="DM Sans"/>
                <a:sym typeface="DM Sans"/>
              </a:rPr>
              <a:t>4. </a:t>
            </a:r>
            <a:r>
              <a:rPr lang="es-419" sz="1250">
                <a:solidFill>
                  <a:schemeClr val="dk1"/>
                </a:solidFill>
                <a:latin typeface="DM Sans"/>
                <a:ea typeface="DM Sans"/>
                <a:cs typeface="DM Sans"/>
                <a:sym typeface="DM Sans"/>
              </a:rPr>
              <a:t>Tener presente tener mockup informativos, persuasivos, en contexto, identificadores.</a:t>
            </a:r>
            <a:endParaRPr sz="1250">
              <a:solidFill>
                <a:schemeClr val="dk1"/>
              </a:solidFill>
              <a:latin typeface="DM Sans"/>
              <a:ea typeface="DM Sans"/>
              <a:cs typeface="DM Sans"/>
              <a:sym typeface="DM Sans"/>
            </a:endParaRPr>
          </a:p>
        </p:txBody>
      </p:sp>
      <p:sp>
        <p:nvSpPr>
          <p:cNvPr id="1130" name="Google Shape;1130;p175"/>
          <p:cNvSpPr txBox="1"/>
          <p:nvPr/>
        </p:nvSpPr>
        <p:spPr>
          <a:xfrm>
            <a:off x="805713" y="1077850"/>
            <a:ext cx="7167300" cy="53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500">
                <a:solidFill>
                  <a:schemeClr val="dk1"/>
                </a:solidFill>
                <a:latin typeface="DM Sans"/>
                <a:ea typeface="DM Sans"/>
                <a:cs typeface="DM Sans"/>
                <a:sym typeface="DM Sans"/>
              </a:rPr>
              <a:t>Mockups</a:t>
            </a:r>
            <a:endParaRPr b="1" sz="2500">
              <a:solidFill>
                <a:schemeClr val="dk1"/>
              </a:solidFill>
              <a:latin typeface="DM Sans"/>
              <a:ea typeface="DM Sans"/>
              <a:cs typeface="DM Sans"/>
              <a:sym typeface="DM Sans"/>
            </a:endParaRPr>
          </a:p>
        </p:txBody>
      </p:sp>
      <p:sp>
        <p:nvSpPr>
          <p:cNvPr id="1131" name="Google Shape;1131;p175"/>
          <p:cNvSpPr/>
          <p:nvPr/>
        </p:nvSpPr>
        <p:spPr>
          <a:xfrm>
            <a:off x="2369525" y="495850"/>
            <a:ext cx="1943100" cy="310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1132" name="Google Shape;1132;p175"/>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1133" name="Google Shape;1133;p175"/>
          <p:cNvSpPr txBox="1"/>
          <p:nvPr/>
        </p:nvSpPr>
        <p:spPr>
          <a:xfrm>
            <a:off x="4312613" y="4076750"/>
            <a:ext cx="40644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solidFill>
                  <a:srgbClr val="000000"/>
                </a:solidFill>
                <a:highlight>
                  <a:srgbClr val="EAFF6A"/>
                </a:highlight>
                <a:latin typeface="DM Sans"/>
                <a:ea typeface="DM Sans"/>
                <a:cs typeface="DM Sans"/>
                <a:sym typeface="DM Sans"/>
              </a:rPr>
              <a:t>Podrás encontrar un ejemplo en l</a:t>
            </a:r>
            <a:r>
              <a:rPr lang="es-419" sz="1150">
                <a:highlight>
                  <a:srgbClr val="EAFF6A"/>
                </a:highlight>
                <a:latin typeface="DM Sans"/>
                <a:ea typeface="DM Sans"/>
                <a:cs typeface="DM Sans"/>
                <a:sym typeface="DM Sans"/>
              </a:rPr>
              <a:t>a</a:t>
            </a:r>
            <a:r>
              <a:rPr lang="es-419" sz="1150">
                <a:solidFill>
                  <a:srgbClr val="000000"/>
                </a:solidFill>
                <a:highlight>
                  <a:srgbClr val="EAFF6A"/>
                </a:highlight>
                <a:latin typeface="DM Sans"/>
                <a:ea typeface="DM Sans"/>
                <a:cs typeface="DM Sans"/>
                <a:sym typeface="DM Sans"/>
              </a:rPr>
              <a:t> </a:t>
            </a:r>
            <a:r>
              <a:rPr lang="es-419" sz="1150" u="sng">
                <a:solidFill>
                  <a:schemeClr val="hlink"/>
                </a:solidFill>
                <a:highlight>
                  <a:srgbClr val="EAFF6A"/>
                </a:highlight>
                <a:latin typeface="DM Sans"/>
                <a:ea typeface="DM Sans"/>
                <a:cs typeface="DM Sans"/>
                <a:sym typeface="DM Sans"/>
                <a:hlinkClick r:id="rId6"/>
              </a:rPr>
              <a:t>carpeta</a:t>
            </a:r>
            <a:r>
              <a:rPr lang="es-419" sz="1150" u="sng">
                <a:solidFill>
                  <a:schemeClr val="hlink"/>
                </a:solidFill>
                <a:highlight>
                  <a:srgbClr val="EAFF6A"/>
                </a:highlight>
                <a:latin typeface="DM Sans"/>
                <a:ea typeface="DM Sans"/>
                <a:cs typeface="DM Sans"/>
                <a:sym typeface="DM Sans"/>
                <a:hlinkClick r:id="rId7"/>
              </a:rPr>
              <a:t> de clase.</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76"/>
          <p:cNvSpPr txBox="1"/>
          <p:nvPr/>
        </p:nvSpPr>
        <p:spPr>
          <a:xfrm>
            <a:off x="479775" y="1392625"/>
            <a:ext cx="47301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s-419" sz="1350">
                <a:latin typeface="DM Sans"/>
                <a:ea typeface="DM Sans"/>
                <a:cs typeface="DM Sans"/>
                <a:sym typeface="DM Sans"/>
              </a:rPr>
              <a:t>Llegar hasta aquí se traduce en esfuerzo, sudor, dedicación, trabajo, lágrimas, coraje y más, así que </a:t>
            </a:r>
            <a:r>
              <a:rPr b="1" lang="es-419" sz="1350">
                <a:latin typeface="DM Sans"/>
                <a:ea typeface="DM Sans"/>
                <a:cs typeface="DM Sans"/>
                <a:sym typeface="DM Sans"/>
              </a:rPr>
              <a:t>FELICITACIONES </a:t>
            </a:r>
            <a:r>
              <a:rPr lang="es-419" sz="1350">
                <a:latin typeface="DM Sans"/>
                <a:ea typeface="DM Sans"/>
                <a:cs typeface="DM Sans"/>
                <a:sym typeface="DM Sans"/>
              </a:rPr>
              <a:t>por haber dado el 100% de ti en toda la cursada.</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s-419" sz="1350">
                <a:latin typeface="DM Sans"/>
                <a:ea typeface="DM Sans"/>
                <a:cs typeface="DM Sans"/>
                <a:sym typeface="DM Sans"/>
              </a:rPr>
              <a:t>Esto no termina acá porque recuerden que </a:t>
            </a:r>
            <a:r>
              <a:rPr b="1" lang="es-419" sz="1350">
                <a:latin typeface="DM Sans"/>
                <a:ea typeface="DM Sans"/>
                <a:cs typeface="DM Sans"/>
                <a:sym typeface="DM Sans"/>
              </a:rPr>
              <a:t>cuentan con 10 días corridos para la entrega del  Proyecto Final</a:t>
            </a:r>
            <a:r>
              <a:rPr lang="es-419" sz="1350">
                <a:latin typeface="DM Sans"/>
                <a:ea typeface="DM Sans"/>
                <a:cs typeface="DM Sans"/>
                <a:sym typeface="DM Sans"/>
              </a:rPr>
              <a:t>, el cual estamos seguros de que quedará impecable.</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s-419" sz="1350">
                <a:latin typeface="DM Sans"/>
                <a:ea typeface="DM Sans"/>
                <a:cs typeface="DM Sans"/>
                <a:sym typeface="DM Sans"/>
              </a:rPr>
              <a:t>Celebramos que ya estén coderizados y que vayan a donde vayan, ¡tendrán éxito! Que sigan alcanzando todo lo que se propongan </a:t>
            </a:r>
            <a:r>
              <a:rPr lang="es-419" sz="1350">
                <a:solidFill>
                  <a:srgbClr val="4D5156"/>
                </a:solidFill>
                <a:highlight>
                  <a:srgbClr val="FFFFFF"/>
                </a:highlight>
              </a:rPr>
              <a:t>🚀</a:t>
            </a:r>
            <a:endParaRPr sz="1350">
              <a:latin typeface="DM Sans"/>
              <a:ea typeface="DM Sans"/>
              <a:cs typeface="DM Sans"/>
              <a:sym typeface="DM Sans"/>
            </a:endParaRPr>
          </a:p>
        </p:txBody>
      </p:sp>
      <p:pic>
        <p:nvPicPr>
          <p:cNvPr id="1139" name="Google Shape;1139;p176"/>
          <p:cNvPicPr preferRelativeResize="0"/>
          <p:nvPr/>
        </p:nvPicPr>
        <p:blipFill>
          <a:blip r:embed="rId3">
            <a:alphaModFix/>
          </a:blip>
          <a:stretch>
            <a:fillRect/>
          </a:stretch>
        </p:blipFill>
        <p:spPr>
          <a:xfrm>
            <a:off x="5742475" y="1146775"/>
            <a:ext cx="2923975" cy="2923952"/>
          </a:xfrm>
          <a:prstGeom prst="rect">
            <a:avLst/>
          </a:prstGeom>
          <a:noFill/>
          <a:ln>
            <a:noFill/>
          </a:ln>
        </p:spPr>
      </p:pic>
      <p:sp>
        <p:nvSpPr>
          <p:cNvPr id="1140" name="Google Shape;1140;p176"/>
          <p:cNvSpPr txBox="1"/>
          <p:nvPr/>
        </p:nvSpPr>
        <p:spPr>
          <a:xfrm>
            <a:off x="457725" y="450000"/>
            <a:ext cx="4774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Para finalizar…</a:t>
            </a:r>
            <a:endParaRPr b="1" sz="4000">
              <a:solidFill>
                <a:schemeClr val="dk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grpSp>
        <p:nvGrpSpPr>
          <p:cNvPr id="422" name="Google Shape;422;p114"/>
          <p:cNvGrpSpPr/>
          <p:nvPr/>
        </p:nvGrpSpPr>
        <p:grpSpPr>
          <a:xfrm>
            <a:off x="4202558" y="994173"/>
            <a:ext cx="738900" cy="738900"/>
            <a:chOff x="3137108" y="2467173"/>
            <a:chExt cx="738900" cy="738900"/>
          </a:xfrm>
        </p:grpSpPr>
        <p:sp>
          <p:nvSpPr>
            <p:cNvPr id="423" name="Google Shape;423;p114"/>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4" name="Google Shape;424;p114"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425" name="Google Shape;425;p114"/>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Definiendo el problema, objetivo y solución</a:t>
            </a:r>
            <a:endParaRPr b="1" sz="4000">
              <a:solidFill>
                <a:schemeClr val="dk1"/>
              </a:solidFill>
              <a:highlight>
                <a:srgbClr val="EAFF6A"/>
              </a:highlight>
              <a:latin typeface="DM Sans"/>
              <a:ea typeface="DM Sans"/>
              <a:cs typeface="DM Sans"/>
              <a:sym typeface="DM Sans"/>
            </a:endParaRPr>
          </a:p>
        </p:txBody>
      </p:sp>
      <p:sp>
        <p:nvSpPr>
          <p:cNvPr id="426" name="Google Shape;426;p114"/>
          <p:cNvSpPr txBox="1"/>
          <p:nvPr/>
        </p:nvSpPr>
        <p:spPr>
          <a:xfrm>
            <a:off x="987300" y="3173988"/>
            <a:ext cx="71694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Basándonos en las preguntas de la clase, proponer una hipótesis de solución para generar un Prototipo de aplicación desde cero en el que trabajarás a lo largo del curso.</a:t>
            </a:r>
            <a:endParaRPr sz="2000">
              <a:solidFill>
                <a:srgbClr val="999999"/>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p115"/>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432" name="Google Shape;432;p115"/>
          <p:cNvSpPr/>
          <p:nvPr/>
        </p:nvSpPr>
        <p:spPr>
          <a:xfrm>
            <a:off x="469200" y="495850"/>
            <a:ext cx="1804200" cy="310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       </a:t>
            </a:r>
            <a:r>
              <a:rPr lang="es-419" sz="1350">
                <a:solidFill>
                  <a:schemeClr val="dk1"/>
                </a:solidFill>
                <a:latin typeface="DM Sans"/>
                <a:ea typeface="DM Sans"/>
                <a:cs typeface="DM Sans"/>
                <a:sym typeface="DM Sans"/>
              </a:rPr>
              <a:t>1.ª</a:t>
            </a:r>
            <a:r>
              <a:rPr lang="es-419" sz="1350">
                <a:solidFill>
                  <a:schemeClr val="dk1"/>
                </a:solidFill>
                <a:latin typeface="DM Sans"/>
                <a:ea typeface="DM Sans"/>
                <a:cs typeface="DM Sans"/>
                <a:sym typeface="DM Sans"/>
              </a:rPr>
              <a:t> PRÁCTICA</a:t>
            </a:r>
            <a:endParaRPr>
              <a:latin typeface="DM Sans"/>
              <a:ea typeface="DM Sans"/>
              <a:cs typeface="DM Sans"/>
              <a:sym typeface="DM Sans"/>
            </a:endParaRPr>
          </a:p>
        </p:txBody>
      </p:sp>
      <p:pic>
        <p:nvPicPr>
          <p:cNvPr id="433" name="Google Shape;433;p115"/>
          <p:cNvPicPr preferRelativeResize="0"/>
          <p:nvPr/>
        </p:nvPicPr>
        <p:blipFill>
          <a:blip r:embed="rId4">
            <a:alphaModFix/>
          </a:blip>
          <a:stretch>
            <a:fillRect/>
          </a:stretch>
        </p:blipFill>
        <p:spPr>
          <a:xfrm>
            <a:off x="611925" y="554350"/>
            <a:ext cx="193800" cy="193800"/>
          </a:xfrm>
          <a:prstGeom prst="rect">
            <a:avLst/>
          </a:prstGeom>
          <a:noFill/>
          <a:ln>
            <a:noFill/>
          </a:ln>
        </p:spPr>
      </p:pic>
      <p:sp>
        <p:nvSpPr>
          <p:cNvPr id="434" name="Google Shape;434;p115"/>
          <p:cNvSpPr/>
          <p:nvPr/>
        </p:nvSpPr>
        <p:spPr>
          <a:xfrm flipH="1" rot="10800000">
            <a:off x="469200" y="859000"/>
            <a:ext cx="8205600" cy="11700"/>
          </a:xfrm>
          <a:prstGeom prst="rect">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5" name="Google Shape;435;p115"/>
          <p:cNvPicPr preferRelativeResize="0"/>
          <p:nvPr/>
        </p:nvPicPr>
        <p:blipFill>
          <a:blip r:embed="rId5">
            <a:alphaModFix/>
          </a:blip>
          <a:stretch>
            <a:fillRect/>
          </a:stretch>
        </p:blipFill>
        <p:spPr>
          <a:xfrm>
            <a:off x="469200" y="1077850"/>
            <a:ext cx="8205600" cy="3512149"/>
          </a:xfrm>
          <a:prstGeom prst="rect">
            <a:avLst/>
          </a:prstGeom>
          <a:noFill/>
          <a:ln>
            <a:noFill/>
          </a:ln>
        </p:spPr>
      </p:pic>
      <p:sp>
        <p:nvSpPr>
          <p:cNvPr id="436" name="Google Shape;436;p115"/>
          <p:cNvSpPr txBox="1"/>
          <p:nvPr/>
        </p:nvSpPr>
        <p:spPr>
          <a:xfrm>
            <a:off x="469200" y="1608850"/>
            <a:ext cx="3716400" cy="2945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None/>
            </a:pPr>
            <a:r>
              <a:rPr b="1" lang="es-419" sz="1250">
                <a:latin typeface="DM Sans"/>
                <a:ea typeface="DM Sans"/>
                <a:cs typeface="DM Sans"/>
                <a:sym typeface="DM Sans"/>
              </a:rPr>
              <a:t>Consigna</a:t>
            </a:r>
            <a:endParaRPr b="1" sz="1250">
              <a:latin typeface="DM Sans"/>
              <a:ea typeface="DM Sans"/>
              <a:cs typeface="DM Sans"/>
              <a:sym typeface="DM Sans"/>
            </a:endParaRPr>
          </a:p>
          <a:p>
            <a:pPr indent="0" lvl="0" marL="0" rtl="0" algn="l">
              <a:lnSpc>
                <a:spcPct val="115000"/>
              </a:lnSpc>
              <a:spcBef>
                <a:spcPts val="1000"/>
              </a:spcBef>
              <a:spcAft>
                <a:spcPts val="0"/>
              </a:spcAft>
              <a:buNone/>
            </a:pPr>
            <a:r>
              <a:rPr lang="es-419" sz="1250">
                <a:solidFill>
                  <a:schemeClr val="dk1"/>
                </a:solidFill>
                <a:latin typeface="DM Sans"/>
                <a:ea typeface="DM Sans"/>
                <a:cs typeface="DM Sans"/>
                <a:sym typeface="DM Sans"/>
              </a:rPr>
              <a:t>Basándonos en las preguntas de la clase, generar una hipótesis de solución para generar un proyecto desde cero.</a:t>
            </a:r>
            <a:endParaRPr sz="1250">
              <a:solidFill>
                <a:srgbClr val="83AEFB"/>
              </a:solidFill>
              <a:latin typeface="DM Sans"/>
              <a:ea typeface="DM Sans"/>
              <a:cs typeface="DM Sans"/>
              <a:sym typeface="DM Sans"/>
            </a:endParaRPr>
          </a:p>
          <a:p>
            <a:pPr indent="-307975" lvl="0" marL="457200" rtl="0" algn="l">
              <a:lnSpc>
                <a:spcPct val="115000"/>
              </a:lnSpc>
              <a:spcBef>
                <a:spcPts val="1000"/>
              </a:spcBef>
              <a:spcAft>
                <a:spcPts val="0"/>
              </a:spcAft>
              <a:buClr>
                <a:srgbClr val="EA90FF"/>
              </a:buClr>
              <a:buSzPts val="1250"/>
              <a:buFont typeface="DM Sans"/>
              <a:buChar char="✓"/>
            </a:pPr>
            <a:r>
              <a:rPr lang="es-419" sz="1250">
                <a:solidFill>
                  <a:schemeClr val="dk1"/>
                </a:solidFill>
                <a:latin typeface="DM Sans"/>
                <a:ea typeface="DM Sans"/>
                <a:cs typeface="DM Sans"/>
                <a:sym typeface="DM Sans"/>
              </a:rPr>
              <a:t>Ten en cuenta los siguientes aspectos:</a:t>
            </a:r>
            <a:endParaRPr sz="1250">
              <a:solidFill>
                <a:schemeClr val="dk1"/>
              </a:solidFill>
              <a:latin typeface="DM Sans"/>
              <a:ea typeface="DM Sans"/>
              <a:cs typeface="DM Sans"/>
              <a:sym typeface="DM Sans"/>
            </a:endParaRPr>
          </a:p>
          <a:p>
            <a:pPr indent="0" lvl="0" marL="457200" rtl="0" algn="l">
              <a:lnSpc>
                <a:spcPct val="115000"/>
              </a:lnSpc>
              <a:spcBef>
                <a:spcPts val="1000"/>
              </a:spcBef>
              <a:spcAft>
                <a:spcPts val="0"/>
              </a:spcAft>
              <a:buNone/>
            </a:pPr>
            <a:r>
              <a:rPr b="1" lang="es-419" sz="1250">
                <a:solidFill>
                  <a:schemeClr val="dk1"/>
                </a:solidFill>
                <a:latin typeface="DM Sans"/>
                <a:ea typeface="DM Sans"/>
                <a:cs typeface="DM Sans"/>
                <a:sym typeface="DM Sans"/>
              </a:rPr>
              <a:t>1. Problema:</a:t>
            </a:r>
            <a:r>
              <a:rPr lang="es-419" sz="1250">
                <a:solidFill>
                  <a:schemeClr val="dk1"/>
                </a:solidFill>
                <a:latin typeface="DM Sans"/>
                <a:ea typeface="DM Sans"/>
                <a:cs typeface="DM Sans"/>
                <a:sym typeface="DM Sans"/>
              </a:rPr>
              <a:t> ¿Cuál es la hipótesis? Identificar un problema real que lo motive. Debe estar correctamente redactado. En su desarrollo debe incluir: Contexto, Actores/as involucrados/as, Facilitadores y obstaculizadores.</a:t>
            </a:r>
            <a:endParaRPr sz="1250">
              <a:solidFill>
                <a:schemeClr val="dk1"/>
              </a:solidFill>
              <a:latin typeface="DM Sans"/>
              <a:ea typeface="DM Sans"/>
              <a:cs typeface="DM Sans"/>
              <a:sym typeface="DM Sans"/>
            </a:endParaRPr>
          </a:p>
        </p:txBody>
      </p:sp>
      <p:sp>
        <p:nvSpPr>
          <p:cNvPr id="437" name="Google Shape;437;p115" title="2."/>
          <p:cNvSpPr txBox="1"/>
          <p:nvPr/>
        </p:nvSpPr>
        <p:spPr>
          <a:xfrm>
            <a:off x="4312625" y="1608850"/>
            <a:ext cx="4353900" cy="240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b="1" lang="es-419" sz="1250">
                <a:solidFill>
                  <a:schemeClr val="dk1"/>
                </a:solidFill>
                <a:latin typeface="DM Sans"/>
                <a:ea typeface="DM Sans"/>
                <a:cs typeface="DM Sans"/>
                <a:sym typeface="DM Sans"/>
              </a:rPr>
              <a:t>2. Objetivo: </a:t>
            </a:r>
            <a:r>
              <a:rPr lang="es-419" sz="1250">
                <a:solidFill>
                  <a:schemeClr val="dk1"/>
                </a:solidFill>
                <a:latin typeface="DM Sans"/>
                <a:ea typeface="DM Sans"/>
                <a:cs typeface="DM Sans"/>
                <a:sym typeface="DM Sans"/>
              </a:rPr>
              <a:t>¿Qué buscamos? Definir un objetivo concreto que surge del problema.</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b="1" lang="es-419" sz="1250">
                <a:solidFill>
                  <a:schemeClr val="dk1"/>
                </a:solidFill>
                <a:latin typeface="DM Sans"/>
                <a:ea typeface="DM Sans"/>
                <a:cs typeface="DM Sans"/>
                <a:sym typeface="DM Sans"/>
              </a:rPr>
              <a:t>3. Solución:</a:t>
            </a:r>
            <a:r>
              <a:rPr lang="es-419" sz="1250">
                <a:solidFill>
                  <a:schemeClr val="dk1"/>
                </a:solidFill>
                <a:latin typeface="DM Sans"/>
                <a:ea typeface="DM Sans"/>
                <a:cs typeface="DM Sans"/>
                <a:sym typeface="DM Sans"/>
              </a:rPr>
              <a:t> ¿Qué proponemos? Describir la solución del Prototipo de aplicación. ¿Cómo soluciona el problema? ¿Qué funcionalidades va a tener el proyecto?</a:t>
            </a:r>
            <a:endParaRPr sz="1250">
              <a:solidFill>
                <a:schemeClr val="dk1"/>
              </a:solidFill>
              <a:latin typeface="DM Sans"/>
              <a:ea typeface="DM Sans"/>
              <a:cs typeface="DM Sans"/>
              <a:sym typeface="DM Sans"/>
            </a:endParaRPr>
          </a:p>
          <a:p>
            <a:pPr indent="0" lvl="0" marL="0" rtl="0" algn="l">
              <a:lnSpc>
                <a:spcPct val="115000"/>
              </a:lnSpc>
              <a:spcBef>
                <a:spcPts val="1000"/>
              </a:spcBef>
              <a:spcAft>
                <a:spcPts val="0"/>
              </a:spcAft>
              <a:buNone/>
            </a:pPr>
            <a:r>
              <a:rPr b="1" lang="es-419" sz="1250">
                <a:solidFill>
                  <a:schemeClr val="dk1"/>
                </a:solidFill>
                <a:latin typeface="DM Sans"/>
                <a:ea typeface="DM Sans"/>
                <a:cs typeface="DM Sans"/>
                <a:sym typeface="DM Sans"/>
              </a:rPr>
              <a:t>4.</a:t>
            </a:r>
            <a:r>
              <a:rPr lang="es-419" sz="1250">
                <a:solidFill>
                  <a:schemeClr val="dk1"/>
                </a:solidFill>
                <a:latin typeface="DM Sans"/>
                <a:ea typeface="DM Sans"/>
                <a:cs typeface="DM Sans"/>
                <a:sym typeface="DM Sans"/>
              </a:rPr>
              <a:t> </a:t>
            </a:r>
            <a:r>
              <a:rPr b="1" lang="es-419" sz="1250">
                <a:solidFill>
                  <a:schemeClr val="dk1"/>
                </a:solidFill>
                <a:latin typeface="DM Sans"/>
                <a:ea typeface="DM Sans"/>
                <a:cs typeface="DM Sans"/>
                <a:sym typeface="DM Sans"/>
              </a:rPr>
              <a:t>Opcional:</a:t>
            </a:r>
            <a:r>
              <a:rPr lang="es-419" sz="1250">
                <a:solidFill>
                  <a:schemeClr val="dk1"/>
                </a:solidFill>
                <a:latin typeface="DM Sans"/>
                <a:ea typeface="DM Sans"/>
                <a:cs typeface="DM Sans"/>
                <a:sym typeface="DM Sans"/>
              </a:rPr>
              <a:t> Research Generativo (Investigación de escritorio) ¿Qué problemas o necesidades tienen nuestros usuarios? ¿Qué información real tengo para sustentar?</a:t>
            </a:r>
            <a:endParaRPr sz="1250">
              <a:solidFill>
                <a:schemeClr val="dk1"/>
              </a:solidFill>
              <a:latin typeface="DM Sans"/>
              <a:ea typeface="DM Sans"/>
              <a:cs typeface="DM Sans"/>
              <a:sym typeface="DM Sans"/>
            </a:endParaRPr>
          </a:p>
        </p:txBody>
      </p:sp>
      <p:sp>
        <p:nvSpPr>
          <p:cNvPr id="438" name="Google Shape;438;p115"/>
          <p:cNvSpPr txBox="1"/>
          <p:nvPr/>
        </p:nvSpPr>
        <p:spPr>
          <a:xfrm>
            <a:off x="805713" y="1077850"/>
            <a:ext cx="7167300" cy="53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2500">
                <a:solidFill>
                  <a:schemeClr val="dk1"/>
                </a:solidFill>
                <a:latin typeface="DM Sans"/>
                <a:ea typeface="DM Sans"/>
                <a:cs typeface="DM Sans"/>
                <a:sym typeface="DM Sans"/>
              </a:rPr>
              <a:t>Definiendo el problema, objetivo y solución</a:t>
            </a:r>
            <a:endParaRPr b="1" sz="2500">
              <a:solidFill>
                <a:schemeClr val="dk1"/>
              </a:solidFill>
              <a:latin typeface="DM Sans"/>
              <a:ea typeface="DM Sans"/>
              <a:cs typeface="DM Sans"/>
              <a:sym typeface="DM Sans"/>
            </a:endParaRPr>
          </a:p>
        </p:txBody>
      </p:sp>
      <p:sp>
        <p:nvSpPr>
          <p:cNvPr id="439" name="Google Shape;439;p115"/>
          <p:cNvSpPr/>
          <p:nvPr/>
        </p:nvSpPr>
        <p:spPr>
          <a:xfrm>
            <a:off x="2369525" y="495850"/>
            <a:ext cx="1943100" cy="310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Complementaria</a:t>
            </a:r>
            <a:endParaRPr>
              <a:latin typeface="DM Sans"/>
              <a:ea typeface="DM Sans"/>
              <a:cs typeface="DM Sans"/>
              <a:sym typeface="DM Sans"/>
            </a:endParaRPr>
          </a:p>
        </p:txBody>
      </p:sp>
      <p:pic>
        <p:nvPicPr>
          <p:cNvPr id="440" name="Google Shape;440;p115"/>
          <p:cNvPicPr preferRelativeResize="0"/>
          <p:nvPr/>
        </p:nvPicPr>
        <p:blipFill>
          <a:blip r:embed="rId4">
            <a:alphaModFix/>
          </a:blip>
          <a:stretch>
            <a:fillRect/>
          </a:stretch>
        </p:blipFill>
        <p:spPr>
          <a:xfrm>
            <a:off x="2459850" y="554350"/>
            <a:ext cx="193800" cy="193800"/>
          </a:xfrm>
          <a:prstGeom prst="rect">
            <a:avLst/>
          </a:prstGeom>
          <a:noFill/>
          <a:ln>
            <a:noFill/>
          </a:ln>
        </p:spPr>
      </p:pic>
      <p:sp>
        <p:nvSpPr>
          <p:cNvPr id="441" name="Google Shape;441;p115"/>
          <p:cNvSpPr txBox="1"/>
          <p:nvPr/>
        </p:nvSpPr>
        <p:spPr>
          <a:xfrm>
            <a:off x="4312613" y="4076750"/>
            <a:ext cx="40644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solidFill>
                  <a:srgbClr val="000000"/>
                </a:solidFill>
                <a:highlight>
                  <a:srgbClr val="EAFF6A"/>
                </a:highlight>
                <a:latin typeface="DM Sans"/>
                <a:ea typeface="DM Sans"/>
                <a:cs typeface="DM Sans"/>
                <a:sym typeface="DM Sans"/>
              </a:rPr>
              <a:t>Podrás encontrar un ejemplo en l</a:t>
            </a:r>
            <a:r>
              <a:rPr lang="es-419" sz="1150">
                <a:highlight>
                  <a:srgbClr val="EAFF6A"/>
                </a:highlight>
                <a:latin typeface="DM Sans"/>
                <a:ea typeface="DM Sans"/>
                <a:cs typeface="DM Sans"/>
                <a:sym typeface="DM Sans"/>
              </a:rPr>
              <a:t>a</a:t>
            </a:r>
            <a:r>
              <a:rPr lang="es-419" sz="1150">
                <a:solidFill>
                  <a:srgbClr val="000000"/>
                </a:solidFill>
                <a:highlight>
                  <a:srgbClr val="EAFF6A"/>
                </a:highlight>
                <a:latin typeface="DM Sans"/>
                <a:ea typeface="DM Sans"/>
                <a:cs typeface="DM Sans"/>
                <a:sym typeface="DM Sans"/>
              </a:rPr>
              <a:t> </a:t>
            </a:r>
            <a:r>
              <a:rPr lang="es-419" sz="1150" u="sng">
                <a:solidFill>
                  <a:schemeClr val="hlink"/>
                </a:solidFill>
                <a:highlight>
                  <a:srgbClr val="EAFF6A"/>
                </a:highlight>
                <a:latin typeface="DM Sans"/>
                <a:ea typeface="DM Sans"/>
                <a:cs typeface="DM Sans"/>
                <a:sym typeface="DM Sans"/>
                <a:hlinkClick r:id="rId6"/>
              </a:rPr>
              <a:t>carpeta</a:t>
            </a:r>
            <a:r>
              <a:rPr lang="es-419" sz="1150" u="sng">
                <a:solidFill>
                  <a:schemeClr val="hlink"/>
                </a:solidFill>
                <a:highlight>
                  <a:srgbClr val="EAFF6A"/>
                </a:highlight>
                <a:latin typeface="DM Sans"/>
                <a:ea typeface="DM Sans"/>
                <a:cs typeface="DM Sans"/>
                <a:sym typeface="DM Sans"/>
                <a:hlinkClick r:id="rId7"/>
              </a:rPr>
              <a:t> de clase.</a:t>
            </a:r>
            <a:endParaRPr sz="1150">
              <a:solidFill>
                <a:srgbClr val="83AEFB"/>
              </a:solidFill>
              <a:highlight>
                <a:srgbClr val="EAFF6A"/>
              </a:highlight>
              <a:latin typeface="DM Sans"/>
              <a:ea typeface="DM Sans"/>
              <a:cs typeface="DM Sans"/>
              <a:sym typeface="DM Sans"/>
            </a:endParaRPr>
          </a:p>
        </p:txBody>
      </p:sp>
      <p:sp>
        <p:nvSpPr>
          <p:cNvPr id="442" name="Google Shape;442;p115"/>
          <p:cNvSpPr/>
          <p:nvPr/>
        </p:nvSpPr>
        <p:spPr>
          <a:xfrm>
            <a:off x="4408750" y="495850"/>
            <a:ext cx="1943100" cy="310800"/>
          </a:xfrm>
          <a:prstGeom prst="roundRect">
            <a:avLst>
              <a:gd fmla="val 16667" name="adj"/>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419" sz="1350">
                <a:solidFill>
                  <a:srgbClr val="000000"/>
                </a:solidFill>
                <a:latin typeface="DM Sans"/>
                <a:ea typeface="DM Sans"/>
                <a:cs typeface="DM Sans"/>
                <a:sym typeface="DM Sans"/>
              </a:rPr>
              <a:t>       </a:t>
            </a:r>
            <a:r>
              <a:rPr lang="es-419" sz="1350">
                <a:latin typeface="DM Sans"/>
                <a:ea typeface="DM Sans"/>
                <a:cs typeface="DM Sans"/>
                <a:sym typeface="DM Sans"/>
              </a:rPr>
              <a:t>1.ª</a:t>
            </a:r>
            <a:r>
              <a:rPr lang="es-419" sz="1350">
                <a:solidFill>
                  <a:srgbClr val="000000"/>
                </a:solidFill>
                <a:latin typeface="DM Sans"/>
                <a:ea typeface="DM Sans"/>
                <a:cs typeface="DM Sans"/>
                <a:sym typeface="DM Sans"/>
              </a:rPr>
              <a:t> Pre-entrega</a:t>
            </a:r>
            <a:r>
              <a:rPr lang="es-419" sz="1350">
                <a:latin typeface="DM Sans"/>
                <a:ea typeface="DM Sans"/>
                <a:cs typeface="DM Sans"/>
                <a:sym typeface="DM Sans"/>
              </a:rPr>
              <a:t>*</a:t>
            </a:r>
            <a:endParaRPr>
              <a:latin typeface="DM Sans"/>
              <a:ea typeface="DM Sans"/>
              <a:cs typeface="DM Sans"/>
              <a:sym typeface="DM Sans"/>
            </a:endParaRPr>
          </a:p>
        </p:txBody>
      </p:sp>
      <p:pic>
        <p:nvPicPr>
          <p:cNvPr id="443" name="Google Shape;443;p115" title="ícono de proyecto final"/>
          <p:cNvPicPr preferRelativeResize="0"/>
          <p:nvPr/>
        </p:nvPicPr>
        <p:blipFill>
          <a:blip r:embed="rId8">
            <a:alphaModFix/>
          </a:blip>
          <a:stretch>
            <a:fillRect/>
          </a:stretch>
        </p:blipFill>
        <p:spPr>
          <a:xfrm>
            <a:off x="4491475" y="516963"/>
            <a:ext cx="268525" cy="268550"/>
          </a:xfrm>
          <a:prstGeom prst="rect">
            <a:avLst/>
          </a:prstGeom>
          <a:noFill/>
          <a:ln>
            <a:noFill/>
          </a:ln>
        </p:spPr>
      </p:pic>
      <p:sp>
        <p:nvSpPr>
          <p:cNvPr id="444" name="Google Shape;444;p115"/>
          <p:cNvSpPr txBox="1"/>
          <p:nvPr/>
        </p:nvSpPr>
        <p:spPr>
          <a:xfrm>
            <a:off x="469201" y="4692275"/>
            <a:ext cx="43539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50">
                <a:highlight>
                  <a:srgbClr val="EAFF6A"/>
                </a:highlight>
                <a:latin typeface="DM Sans"/>
                <a:ea typeface="DM Sans"/>
                <a:cs typeface="DM Sans"/>
                <a:sym typeface="DM Sans"/>
              </a:rPr>
              <a:t>*Este ejercicio es fundamental para las pre-entregas del PF</a:t>
            </a:r>
            <a:endParaRPr sz="1150">
              <a:solidFill>
                <a:srgbClr val="83AEFB"/>
              </a:solidFill>
              <a:highlight>
                <a:srgbClr val="EAFF6A"/>
              </a:highlight>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116"/>
          <p:cNvSpPr txBox="1"/>
          <p:nvPr/>
        </p:nvSpPr>
        <p:spPr>
          <a:xfrm>
            <a:off x="1461300" y="2126950"/>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User persona &amp; benchmarking competencia</a:t>
            </a:r>
            <a:endParaRPr b="1" sz="4000">
              <a:solidFill>
                <a:schemeClr val="dk1"/>
              </a:solidFill>
              <a:latin typeface="DM Sans"/>
              <a:ea typeface="DM Sans"/>
              <a:cs typeface="DM Sans"/>
              <a:sym typeface="DM Sans"/>
            </a:endParaRPr>
          </a:p>
        </p:txBody>
      </p:sp>
      <p:sp>
        <p:nvSpPr>
          <p:cNvPr id="450" name="Google Shape;450;p116"/>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800">
                <a:solidFill>
                  <a:schemeClr val="dk1"/>
                </a:solidFill>
                <a:latin typeface="DM Sans"/>
                <a:ea typeface="DM Sans"/>
                <a:cs typeface="DM Sans"/>
                <a:sym typeface="DM Sans"/>
              </a:rPr>
              <a:t>CLASE 03</a:t>
            </a:r>
            <a:endParaRPr sz="1600">
              <a:solidFill>
                <a:schemeClr val="dk1"/>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